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1731" r:id="rId3"/>
    <p:sldId id="1748" r:id="rId4"/>
    <p:sldId id="1856" r:id="rId5"/>
    <p:sldId id="1857" r:id="rId6"/>
    <p:sldId id="1850" r:id="rId7"/>
    <p:sldId id="1744" r:id="rId8"/>
    <p:sldId id="1858" r:id="rId9"/>
    <p:sldId id="1860" r:id="rId10"/>
    <p:sldId id="1855" r:id="rId11"/>
    <p:sldId id="268" r:id="rId12"/>
    <p:sldId id="272" r:id="rId13"/>
    <p:sldId id="273" r:id="rId14"/>
    <p:sldId id="274" r:id="rId15"/>
    <p:sldId id="319" r:id="rId16"/>
    <p:sldId id="1861" r:id="rId17"/>
    <p:sldId id="1862" r:id="rId18"/>
    <p:sldId id="1863" r:id="rId19"/>
    <p:sldId id="1848" r:id="rId20"/>
    <p:sldId id="184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Jones" initials="DJ" lastIdx="6" clrIdx="0">
    <p:extLst>
      <p:ext uri="{19B8F6BF-5375-455C-9EA6-DF929625EA0E}">
        <p15:presenceInfo xmlns:p15="http://schemas.microsoft.com/office/powerpoint/2012/main" userId="S::djones@ombudsman-services.org::b449b1f8-70b3-4995-9cb5-a3fc2694eaef" providerId="AD"/>
      </p:ext>
    </p:extLst>
  </p:cmAuthor>
  <p:cmAuthor id="2" name="Helen Delivett" initials="HD" lastIdx="1" clrIdx="1">
    <p:extLst>
      <p:ext uri="{19B8F6BF-5375-455C-9EA6-DF929625EA0E}">
        <p15:presenceInfo xmlns:p15="http://schemas.microsoft.com/office/powerpoint/2012/main" userId="S::HGannon@ombudsman-services.org::fe4f38d6-9732-4f8d-ac34-dd40908cf7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652"/>
    <a:srgbClr val="660066"/>
    <a:srgbClr val="00A88F"/>
    <a:srgbClr val="69E1B3"/>
    <a:srgbClr val="E4F9EC"/>
    <a:srgbClr val="EE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618" autoAdjust="0"/>
  </p:normalViewPr>
  <p:slideViewPr>
    <p:cSldViewPr snapToGrid="0">
      <p:cViewPr varScale="1">
        <p:scale>
          <a:sx n="42" d="100"/>
          <a:sy n="42" d="100"/>
        </p:scale>
        <p:origin x="1580" y="2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Mykoluk" userId="a0edbf41-56c7-43bc-8b0e-a146c5e74d42" providerId="ADAL" clId="{0EEA19C1-8816-4AE5-BE92-1E2DB71F113A}"/>
    <pc:docChg chg="modSld">
      <pc:chgData name="Melissa Mykoluk" userId="a0edbf41-56c7-43bc-8b0e-a146c5e74d42" providerId="ADAL" clId="{0EEA19C1-8816-4AE5-BE92-1E2DB71F113A}" dt="2022-05-20T11:58:07.368" v="132" actId="20577"/>
      <pc:docMkLst>
        <pc:docMk/>
      </pc:docMkLst>
      <pc:sldChg chg="modSp mod">
        <pc:chgData name="Melissa Mykoluk" userId="a0edbf41-56c7-43bc-8b0e-a146c5e74d42" providerId="ADAL" clId="{0EEA19C1-8816-4AE5-BE92-1E2DB71F113A}" dt="2022-05-20T11:46:59.173" v="83" actId="20577"/>
        <pc:sldMkLst>
          <pc:docMk/>
          <pc:sldMk cId="4061732833" sldId="268"/>
        </pc:sldMkLst>
        <pc:spChg chg="mod">
          <ac:chgData name="Melissa Mykoluk" userId="a0edbf41-56c7-43bc-8b0e-a146c5e74d42" providerId="ADAL" clId="{0EEA19C1-8816-4AE5-BE92-1E2DB71F113A}" dt="2022-05-20T11:46:59.173" v="83" actId="20577"/>
          <ac:spMkLst>
            <pc:docMk/>
            <pc:sldMk cId="4061732833" sldId="268"/>
            <ac:spMk id="15" creationId="{2A3D085C-E378-4EA9-99ED-6BF9B5B01269}"/>
          </ac:spMkLst>
        </pc:spChg>
      </pc:sldChg>
      <pc:sldChg chg="modSp mod">
        <pc:chgData name="Melissa Mykoluk" userId="a0edbf41-56c7-43bc-8b0e-a146c5e74d42" providerId="ADAL" clId="{0EEA19C1-8816-4AE5-BE92-1E2DB71F113A}" dt="2022-05-20T11:49:55.651" v="104" actId="20577"/>
        <pc:sldMkLst>
          <pc:docMk/>
          <pc:sldMk cId="821040312" sldId="319"/>
        </pc:sldMkLst>
        <pc:spChg chg="mod">
          <ac:chgData name="Melissa Mykoluk" userId="a0edbf41-56c7-43bc-8b0e-a146c5e74d42" providerId="ADAL" clId="{0EEA19C1-8816-4AE5-BE92-1E2DB71F113A}" dt="2022-05-20T11:49:23.157" v="96" actId="20577"/>
          <ac:spMkLst>
            <pc:docMk/>
            <pc:sldMk cId="821040312" sldId="319"/>
            <ac:spMk id="12" creationId="{1DBF5179-2288-4EBF-872B-62262BBA04F5}"/>
          </ac:spMkLst>
        </pc:spChg>
        <pc:spChg chg="mod">
          <ac:chgData name="Melissa Mykoluk" userId="a0edbf41-56c7-43bc-8b0e-a146c5e74d42" providerId="ADAL" clId="{0EEA19C1-8816-4AE5-BE92-1E2DB71F113A}" dt="2022-05-20T11:49:24.071" v="97" actId="20577"/>
          <ac:spMkLst>
            <pc:docMk/>
            <pc:sldMk cId="821040312" sldId="319"/>
            <ac:spMk id="23" creationId="{77F3279D-788D-4301-A44F-4896DD319BA3}"/>
          </ac:spMkLst>
        </pc:spChg>
        <pc:spChg chg="mod">
          <ac:chgData name="Melissa Mykoluk" userId="a0edbf41-56c7-43bc-8b0e-a146c5e74d42" providerId="ADAL" clId="{0EEA19C1-8816-4AE5-BE92-1E2DB71F113A}" dt="2022-05-20T11:49:55.651" v="104" actId="20577"/>
          <ac:spMkLst>
            <pc:docMk/>
            <pc:sldMk cId="821040312" sldId="319"/>
            <ac:spMk id="33" creationId="{FD3557A0-CF3B-4CD0-8992-8262F3242A97}"/>
          </ac:spMkLst>
        </pc:spChg>
      </pc:sldChg>
      <pc:sldChg chg="modSp mod">
        <pc:chgData name="Melissa Mykoluk" userId="a0edbf41-56c7-43bc-8b0e-a146c5e74d42" providerId="ADAL" clId="{0EEA19C1-8816-4AE5-BE92-1E2DB71F113A}" dt="2022-05-20T11:41:39.588" v="42" actId="20577"/>
        <pc:sldMkLst>
          <pc:docMk/>
          <pc:sldMk cId="1480124348" sldId="1744"/>
        </pc:sldMkLst>
        <pc:spChg chg="mod">
          <ac:chgData name="Melissa Mykoluk" userId="a0edbf41-56c7-43bc-8b0e-a146c5e74d42" providerId="ADAL" clId="{0EEA19C1-8816-4AE5-BE92-1E2DB71F113A}" dt="2022-05-20T11:38:23.705" v="36" actId="20577"/>
          <ac:spMkLst>
            <pc:docMk/>
            <pc:sldMk cId="1480124348" sldId="1744"/>
            <ac:spMk id="3" creationId="{920D7555-4CA0-418C-8F59-B3299D473AA6}"/>
          </ac:spMkLst>
        </pc:spChg>
        <pc:spChg chg="mod">
          <ac:chgData name="Melissa Mykoluk" userId="a0edbf41-56c7-43bc-8b0e-a146c5e74d42" providerId="ADAL" clId="{0EEA19C1-8816-4AE5-BE92-1E2DB71F113A}" dt="2022-05-20T11:41:39.588" v="42" actId="20577"/>
          <ac:spMkLst>
            <pc:docMk/>
            <pc:sldMk cId="1480124348" sldId="1744"/>
            <ac:spMk id="9" creationId="{79C85949-9585-4CF8-82A4-1F0CC68D60AA}"/>
          </ac:spMkLst>
        </pc:spChg>
      </pc:sldChg>
      <pc:sldChg chg="modSp mod modNotesTx">
        <pc:chgData name="Melissa Mykoluk" userId="a0edbf41-56c7-43bc-8b0e-a146c5e74d42" providerId="ADAL" clId="{0EEA19C1-8816-4AE5-BE92-1E2DB71F113A}" dt="2022-05-20T11:45:10.408" v="82" actId="20577"/>
        <pc:sldMkLst>
          <pc:docMk/>
          <pc:sldMk cId="3118260497" sldId="1856"/>
        </pc:sldMkLst>
        <pc:spChg chg="mod">
          <ac:chgData name="Melissa Mykoluk" userId="a0edbf41-56c7-43bc-8b0e-a146c5e74d42" providerId="ADAL" clId="{0EEA19C1-8816-4AE5-BE92-1E2DB71F113A}" dt="2022-05-20T11:28:43.163" v="1" actId="20577"/>
          <ac:spMkLst>
            <pc:docMk/>
            <pc:sldMk cId="3118260497" sldId="1856"/>
            <ac:spMk id="32" creationId="{1BA833B1-E3F5-41D4-942F-3DB2D0BB4314}"/>
          </ac:spMkLst>
        </pc:spChg>
        <pc:spChg chg="mod">
          <ac:chgData name="Melissa Mykoluk" userId="a0edbf41-56c7-43bc-8b0e-a146c5e74d42" providerId="ADAL" clId="{0EEA19C1-8816-4AE5-BE92-1E2DB71F113A}" dt="2022-05-20T11:28:29.852" v="0" actId="20577"/>
          <ac:spMkLst>
            <pc:docMk/>
            <pc:sldMk cId="3118260497" sldId="1856"/>
            <ac:spMk id="34" creationId="{E94F3CD5-33CB-4377-B001-579A7E280C60}"/>
          </ac:spMkLst>
        </pc:spChg>
        <pc:spChg chg="mod">
          <ac:chgData name="Melissa Mykoluk" userId="a0edbf41-56c7-43bc-8b0e-a146c5e74d42" providerId="ADAL" clId="{0EEA19C1-8816-4AE5-BE92-1E2DB71F113A}" dt="2022-05-20T11:45:10.408" v="82" actId="20577"/>
          <ac:spMkLst>
            <pc:docMk/>
            <pc:sldMk cId="3118260497" sldId="1856"/>
            <ac:spMk id="35" creationId="{23D8A871-FE14-405F-A625-FA2E224999BD}"/>
          </ac:spMkLst>
        </pc:spChg>
        <pc:spChg chg="mod">
          <ac:chgData name="Melissa Mykoluk" userId="a0edbf41-56c7-43bc-8b0e-a146c5e74d42" providerId="ADAL" clId="{0EEA19C1-8816-4AE5-BE92-1E2DB71F113A}" dt="2022-05-20T11:29:41.436" v="6" actId="20577"/>
          <ac:spMkLst>
            <pc:docMk/>
            <pc:sldMk cId="3118260497" sldId="1856"/>
            <ac:spMk id="36" creationId="{7AEC1D38-FA8C-42C9-AB61-CAF1A05D5F04}"/>
          </ac:spMkLst>
        </pc:spChg>
      </pc:sldChg>
      <pc:sldChg chg="modSp mod">
        <pc:chgData name="Melissa Mykoluk" userId="a0edbf41-56c7-43bc-8b0e-a146c5e74d42" providerId="ADAL" clId="{0EEA19C1-8816-4AE5-BE92-1E2DB71F113A}" dt="2022-05-20T11:43:33.367" v="76" actId="20577"/>
        <pc:sldMkLst>
          <pc:docMk/>
          <pc:sldMk cId="1963530555" sldId="1860"/>
        </pc:sldMkLst>
        <pc:spChg chg="mod">
          <ac:chgData name="Melissa Mykoluk" userId="a0edbf41-56c7-43bc-8b0e-a146c5e74d42" providerId="ADAL" clId="{0EEA19C1-8816-4AE5-BE92-1E2DB71F113A}" dt="2022-05-20T11:43:33.367" v="76" actId="20577"/>
          <ac:spMkLst>
            <pc:docMk/>
            <pc:sldMk cId="1963530555" sldId="1860"/>
            <ac:spMk id="15" creationId="{6E728C1E-6A0F-4278-A773-88A37D217E99}"/>
          </ac:spMkLst>
        </pc:spChg>
      </pc:sldChg>
      <pc:sldChg chg="modSp mod">
        <pc:chgData name="Melissa Mykoluk" userId="a0edbf41-56c7-43bc-8b0e-a146c5e74d42" providerId="ADAL" clId="{0EEA19C1-8816-4AE5-BE92-1E2DB71F113A}" dt="2022-05-20T11:56:55.444" v="131" actId="20577"/>
        <pc:sldMkLst>
          <pc:docMk/>
          <pc:sldMk cId="3262321702" sldId="1862"/>
        </pc:sldMkLst>
        <pc:spChg chg="mod">
          <ac:chgData name="Melissa Mykoluk" userId="a0edbf41-56c7-43bc-8b0e-a146c5e74d42" providerId="ADAL" clId="{0EEA19C1-8816-4AE5-BE92-1E2DB71F113A}" dt="2022-05-20T11:51:48.600" v="108" actId="20577"/>
          <ac:spMkLst>
            <pc:docMk/>
            <pc:sldMk cId="3262321702" sldId="1862"/>
            <ac:spMk id="11" creationId="{F481C8AC-37ED-4B03-9692-0F510062B2B1}"/>
          </ac:spMkLst>
        </pc:spChg>
        <pc:spChg chg="mod">
          <ac:chgData name="Melissa Mykoluk" userId="a0edbf41-56c7-43bc-8b0e-a146c5e74d42" providerId="ADAL" clId="{0EEA19C1-8816-4AE5-BE92-1E2DB71F113A}" dt="2022-05-20T11:55:48.791" v="112" actId="20577"/>
          <ac:spMkLst>
            <pc:docMk/>
            <pc:sldMk cId="3262321702" sldId="1862"/>
            <ac:spMk id="23" creationId="{77F3279D-788D-4301-A44F-4896DD319BA3}"/>
          </ac:spMkLst>
        </pc:spChg>
        <pc:spChg chg="mod">
          <ac:chgData name="Melissa Mykoluk" userId="a0edbf41-56c7-43bc-8b0e-a146c5e74d42" providerId="ADAL" clId="{0EEA19C1-8816-4AE5-BE92-1E2DB71F113A}" dt="2022-05-20T11:56:55.444" v="131" actId="20577"/>
          <ac:spMkLst>
            <pc:docMk/>
            <pc:sldMk cId="3262321702" sldId="1862"/>
            <ac:spMk id="33" creationId="{FD3557A0-CF3B-4CD0-8992-8262F3242A97}"/>
          </ac:spMkLst>
        </pc:spChg>
      </pc:sldChg>
      <pc:sldChg chg="modSp mod">
        <pc:chgData name="Melissa Mykoluk" userId="a0edbf41-56c7-43bc-8b0e-a146c5e74d42" providerId="ADAL" clId="{0EEA19C1-8816-4AE5-BE92-1E2DB71F113A}" dt="2022-05-20T11:58:07.368" v="132" actId="20577"/>
        <pc:sldMkLst>
          <pc:docMk/>
          <pc:sldMk cId="2602074804" sldId="1863"/>
        </pc:sldMkLst>
        <pc:spChg chg="mod">
          <ac:chgData name="Melissa Mykoluk" userId="a0edbf41-56c7-43bc-8b0e-a146c5e74d42" providerId="ADAL" clId="{0EEA19C1-8816-4AE5-BE92-1E2DB71F113A}" dt="2022-05-20T11:58:07.368" v="132" actId="20577"/>
          <ac:spMkLst>
            <pc:docMk/>
            <pc:sldMk cId="2602074804" sldId="1863"/>
            <ac:spMk id="12" creationId="{1DBF5179-2288-4EBF-872B-62262BBA04F5}"/>
          </ac:spMkLst>
        </pc:spChg>
      </pc:sldChg>
    </pc:docChg>
  </pc:docChgLst>
  <pc:docChgLst>
    <pc:chgData name="Stevie-Jay Taylor" userId="28bb1f85-ecf3-44cd-b875-b7fd8b6ac9ea" providerId="ADAL" clId="{5222A56D-481E-4E0B-9508-156146F02CF1}"/>
    <pc:docChg chg="undo custSel delSld modSld">
      <pc:chgData name="Stevie-Jay Taylor" userId="28bb1f85-ecf3-44cd-b875-b7fd8b6ac9ea" providerId="ADAL" clId="{5222A56D-481E-4E0B-9508-156146F02CF1}" dt="2022-05-23T15:53:42.589" v="491" actId="20577"/>
      <pc:docMkLst>
        <pc:docMk/>
      </pc:docMkLst>
      <pc:sldChg chg="modSp mod modNotesTx">
        <pc:chgData name="Stevie-Jay Taylor" userId="28bb1f85-ecf3-44cd-b875-b7fd8b6ac9ea" providerId="ADAL" clId="{5222A56D-481E-4E0B-9508-156146F02CF1}" dt="2022-05-23T15:35:01.985" v="257" actId="20577"/>
        <pc:sldMkLst>
          <pc:docMk/>
          <pc:sldMk cId="4061732833" sldId="268"/>
        </pc:sldMkLst>
        <pc:spChg chg="mod">
          <ac:chgData name="Stevie-Jay Taylor" userId="28bb1f85-ecf3-44cd-b875-b7fd8b6ac9ea" providerId="ADAL" clId="{5222A56D-481E-4E0B-9508-156146F02CF1}" dt="2022-05-23T15:35:01.985" v="257" actId="20577"/>
          <ac:spMkLst>
            <pc:docMk/>
            <pc:sldMk cId="4061732833" sldId="268"/>
            <ac:spMk id="7" creationId="{4A3F8D00-B008-4362-BE16-51A3C9261F63}"/>
          </ac:spMkLst>
        </pc:spChg>
        <pc:spChg chg="mod">
          <ac:chgData name="Stevie-Jay Taylor" userId="28bb1f85-ecf3-44cd-b875-b7fd8b6ac9ea" providerId="ADAL" clId="{5222A56D-481E-4E0B-9508-156146F02CF1}" dt="2022-05-23T15:34:25.550" v="217" actId="14100"/>
          <ac:spMkLst>
            <pc:docMk/>
            <pc:sldMk cId="4061732833" sldId="268"/>
            <ac:spMk id="9" creationId="{1CF79E92-18BA-49D0-B22F-20C479A3A1B7}"/>
          </ac:spMkLst>
        </pc:spChg>
      </pc:sldChg>
      <pc:sldChg chg="modSp mod modNotesTx">
        <pc:chgData name="Stevie-Jay Taylor" userId="28bb1f85-ecf3-44cd-b875-b7fd8b6ac9ea" providerId="ADAL" clId="{5222A56D-481E-4E0B-9508-156146F02CF1}" dt="2022-05-23T15:36:19.298" v="259" actId="5793"/>
        <pc:sldMkLst>
          <pc:docMk/>
          <pc:sldMk cId="2555903311" sldId="272"/>
        </pc:sldMkLst>
        <pc:spChg chg="mod">
          <ac:chgData name="Stevie-Jay Taylor" userId="28bb1f85-ecf3-44cd-b875-b7fd8b6ac9ea" providerId="ADAL" clId="{5222A56D-481E-4E0B-9508-156146F02CF1}" dt="2022-05-23T15:35:39.707" v="258" actId="20577"/>
          <ac:spMkLst>
            <pc:docMk/>
            <pc:sldMk cId="2555903311" sldId="272"/>
            <ac:spMk id="23" creationId="{6084C28D-6488-4B98-8234-2D37E5776C38}"/>
          </ac:spMkLst>
        </pc:spChg>
      </pc:sldChg>
      <pc:sldChg chg="modNotesTx">
        <pc:chgData name="Stevie-Jay Taylor" userId="28bb1f85-ecf3-44cd-b875-b7fd8b6ac9ea" providerId="ADAL" clId="{5222A56D-481E-4E0B-9508-156146F02CF1}" dt="2022-05-23T15:32:37.703" v="175" actId="20577"/>
        <pc:sldMkLst>
          <pc:docMk/>
          <pc:sldMk cId="4146518532" sldId="273"/>
        </pc:sldMkLst>
      </pc:sldChg>
      <pc:sldChg chg="modNotesTx">
        <pc:chgData name="Stevie-Jay Taylor" userId="28bb1f85-ecf3-44cd-b875-b7fd8b6ac9ea" providerId="ADAL" clId="{5222A56D-481E-4E0B-9508-156146F02CF1}" dt="2022-05-23T15:36:42.971" v="262" actId="20577"/>
        <pc:sldMkLst>
          <pc:docMk/>
          <pc:sldMk cId="3528295648" sldId="274"/>
        </pc:sldMkLst>
      </pc:sldChg>
      <pc:sldChg chg="modSp mod modNotesTx">
        <pc:chgData name="Stevie-Jay Taylor" userId="28bb1f85-ecf3-44cd-b875-b7fd8b6ac9ea" providerId="ADAL" clId="{5222A56D-481E-4E0B-9508-156146F02CF1}" dt="2022-05-23T15:46:26.665" v="408" actId="20577"/>
        <pc:sldMkLst>
          <pc:docMk/>
          <pc:sldMk cId="821040312" sldId="319"/>
        </pc:sldMkLst>
        <pc:spChg chg="mod">
          <ac:chgData name="Stevie-Jay Taylor" userId="28bb1f85-ecf3-44cd-b875-b7fd8b6ac9ea" providerId="ADAL" clId="{5222A56D-481E-4E0B-9508-156146F02CF1}" dt="2022-05-23T15:44:47.849" v="405" actId="948"/>
          <ac:spMkLst>
            <pc:docMk/>
            <pc:sldMk cId="821040312" sldId="319"/>
            <ac:spMk id="11" creationId="{F481C8AC-37ED-4B03-9692-0F510062B2B1}"/>
          </ac:spMkLst>
        </pc:spChg>
        <pc:spChg chg="mod">
          <ac:chgData name="Stevie-Jay Taylor" userId="28bb1f85-ecf3-44cd-b875-b7fd8b6ac9ea" providerId="ADAL" clId="{5222A56D-481E-4E0B-9508-156146F02CF1}" dt="2022-05-23T15:46:26.665" v="408" actId="20577"/>
          <ac:spMkLst>
            <pc:docMk/>
            <pc:sldMk cId="821040312" sldId="319"/>
            <ac:spMk id="12" creationId="{1DBF5179-2288-4EBF-872B-62262BBA04F5}"/>
          </ac:spMkLst>
        </pc:spChg>
        <pc:spChg chg="mod">
          <ac:chgData name="Stevie-Jay Taylor" userId="28bb1f85-ecf3-44cd-b875-b7fd8b6ac9ea" providerId="ADAL" clId="{5222A56D-481E-4E0B-9508-156146F02CF1}" dt="2022-05-23T15:38:19.932" v="304" actId="20577"/>
          <ac:spMkLst>
            <pc:docMk/>
            <pc:sldMk cId="821040312" sldId="319"/>
            <ac:spMk id="23" creationId="{77F3279D-788D-4301-A44F-4896DD319BA3}"/>
          </ac:spMkLst>
        </pc:spChg>
      </pc:sldChg>
      <pc:sldChg chg="modNotesTx">
        <pc:chgData name="Stevie-Jay Taylor" userId="28bb1f85-ecf3-44cd-b875-b7fd8b6ac9ea" providerId="ADAL" clId="{5222A56D-481E-4E0B-9508-156146F02CF1}" dt="2022-05-23T15:14:15.664" v="1" actId="20577"/>
        <pc:sldMkLst>
          <pc:docMk/>
          <pc:sldMk cId="65811425" sldId="1731"/>
        </pc:sldMkLst>
      </pc:sldChg>
      <pc:sldChg chg="modNotesTx">
        <pc:chgData name="Stevie-Jay Taylor" userId="28bb1f85-ecf3-44cd-b875-b7fd8b6ac9ea" providerId="ADAL" clId="{5222A56D-481E-4E0B-9508-156146F02CF1}" dt="2022-05-23T15:24:46.483" v="104" actId="20577"/>
        <pc:sldMkLst>
          <pc:docMk/>
          <pc:sldMk cId="1480124348" sldId="1744"/>
        </pc:sldMkLst>
      </pc:sldChg>
      <pc:sldChg chg="modNotesTx">
        <pc:chgData name="Stevie-Jay Taylor" userId="28bb1f85-ecf3-44cd-b875-b7fd8b6ac9ea" providerId="ADAL" clId="{5222A56D-481E-4E0B-9508-156146F02CF1}" dt="2022-05-23T15:14:21.493" v="4" actId="20577"/>
        <pc:sldMkLst>
          <pc:docMk/>
          <pc:sldMk cId="2353334244" sldId="1748"/>
        </pc:sldMkLst>
      </pc:sldChg>
      <pc:sldChg chg="modNotesTx">
        <pc:chgData name="Stevie-Jay Taylor" userId="28bb1f85-ecf3-44cd-b875-b7fd8b6ac9ea" providerId="ADAL" clId="{5222A56D-481E-4E0B-9508-156146F02CF1}" dt="2022-05-23T15:53:38.222" v="489" actId="20577"/>
        <pc:sldMkLst>
          <pc:docMk/>
          <pc:sldMk cId="766246778" sldId="1848"/>
        </pc:sldMkLst>
      </pc:sldChg>
      <pc:sldChg chg="modNotesTx">
        <pc:chgData name="Stevie-Jay Taylor" userId="28bb1f85-ecf3-44cd-b875-b7fd8b6ac9ea" providerId="ADAL" clId="{5222A56D-481E-4E0B-9508-156146F02CF1}" dt="2022-05-23T15:53:42.589" v="491" actId="20577"/>
        <pc:sldMkLst>
          <pc:docMk/>
          <pc:sldMk cId="3610746199" sldId="1849"/>
        </pc:sldMkLst>
      </pc:sldChg>
      <pc:sldChg chg="modNotesTx">
        <pc:chgData name="Stevie-Jay Taylor" userId="28bb1f85-ecf3-44cd-b875-b7fd8b6ac9ea" providerId="ADAL" clId="{5222A56D-481E-4E0B-9508-156146F02CF1}" dt="2022-05-23T15:23:10.614" v="78" actId="20577"/>
        <pc:sldMkLst>
          <pc:docMk/>
          <pc:sldMk cId="235189588" sldId="1850"/>
        </pc:sldMkLst>
      </pc:sldChg>
      <pc:sldChg chg="modSp mod modNotesTx">
        <pc:chgData name="Stevie-Jay Taylor" userId="28bb1f85-ecf3-44cd-b875-b7fd8b6ac9ea" providerId="ADAL" clId="{5222A56D-481E-4E0B-9508-156146F02CF1}" dt="2022-05-23T15:31:02.414" v="158" actId="20577"/>
        <pc:sldMkLst>
          <pc:docMk/>
          <pc:sldMk cId="4099942157" sldId="1855"/>
        </pc:sldMkLst>
        <pc:spChg chg="mod">
          <ac:chgData name="Stevie-Jay Taylor" userId="28bb1f85-ecf3-44cd-b875-b7fd8b6ac9ea" providerId="ADAL" clId="{5222A56D-481E-4E0B-9508-156146F02CF1}" dt="2022-05-23T15:30:34.118" v="156" actId="20577"/>
          <ac:spMkLst>
            <pc:docMk/>
            <pc:sldMk cId="4099942157" sldId="1855"/>
            <ac:spMk id="19" creationId="{8F029DB5-4942-46A7-AAFA-DAC8E737B31A}"/>
          </ac:spMkLst>
        </pc:spChg>
      </pc:sldChg>
      <pc:sldChg chg="modSp mod modNotesTx">
        <pc:chgData name="Stevie-Jay Taylor" userId="28bb1f85-ecf3-44cd-b875-b7fd8b6ac9ea" providerId="ADAL" clId="{5222A56D-481E-4E0B-9508-156146F02CF1}" dt="2022-05-23T15:20:55.197" v="70" actId="20577"/>
        <pc:sldMkLst>
          <pc:docMk/>
          <pc:sldMk cId="3118260497" sldId="1856"/>
        </pc:sldMkLst>
        <pc:spChg chg="mod">
          <ac:chgData name="Stevie-Jay Taylor" userId="28bb1f85-ecf3-44cd-b875-b7fd8b6ac9ea" providerId="ADAL" clId="{5222A56D-481E-4E0B-9508-156146F02CF1}" dt="2022-05-23T15:20:55.197" v="70" actId="20577"/>
          <ac:spMkLst>
            <pc:docMk/>
            <pc:sldMk cId="3118260497" sldId="1856"/>
            <ac:spMk id="26" creationId="{A5AF4117-22C9-4C90-80B8-E54340DE4A9F}"/>
          </ac:spMkLst>
        </pc:spChg>
      </pc:sldChg>
      <pc:sldChg chg="modSp mod modNotesTx">
        <pc:chgData name="Stevie-Jay Taylor" userId="28bb1f85-ecf3-44cd-b875-b7fd8b6ac9ea" providerId="ADAL" clId="{5222A56D-481E-4E0B-9508-156146F02CF1}" dt="2022-05-23T15:22:22.054" v="76" actId="14100"/>
        <pc:sldMkLst>
          <pc:docMk/>
          <pc:sldMk cId="2590676369" sldId="1857"/>
        </pc:sldMkLst>
        <pc:picChg chg="mod">
          <ac:chgData name="Stevie-Jay Taylor" userId="28bb1f85-ecf3-44cd-b875-b7fd8b6ac9ea" providerId="ADAL" clId="{5222A56D-481E-4E0B-9508-156146F02CF1}" dt="2022-05-23T15:22:22.054" v="76" actId="14100"/>
          <ac:picMkLst>
            <pc:docMk/>
            <pc:sldMk cId="2590676369" sldId="1857"/>
            <ac:picMk id="9" creationId="{785BEF0F-7FD8-453A-88E5-53B247272042}"/>
          </ac:picMkLst>
        </pc:picChg>
      </pc:sldChg>
      <pc:sldChg chg="modNotesTx">
        <pc:chgData name="Stevie-Jay Taylor" userId="28bb1f85-ecf3-44cd-b875-b7fd8b6ac9ea" providerId="ADAL" clId="{5222A56D-481E-4E0B-9508-156146F02CF1}" dt="2022-05-23T15:28:01.382" v="107" actId="20577"/>
        <pc:sldMkLst>
          <pc:docMk/>
          <pc:sldMk cId="1091840802" sldId="1858"/>
        </pc:sldMkLst>
      </pc:sldChg>
      <pc:sldChg chg="del">
        <pc:chgData name="Stevie-Jay Taylor" userId="28bb1f85-ecf3-44cd-b875-b7fd8b6ac9ea" providerId="ADAL" clId="{5222A56D-481E-4E0B-9508-156146F02CF1}" dt="2022-05-23T15:23:27.279" v="79" actId="2696"/>
        <pc:sldMkLst>
          <pc:docMk/>
          <pc:sldMk cId="1558521433" sldId="1859"/>
        </pc:sldMkLst>
      </pc:sldChg>
      <pc:sldChg chg="modNotesTx">
        <pc:chgData name="Stevie-Jay Taylor" userId="28bb1f85-ecf3-44cd-b875-b7fd8b6ac9ea" providerId="ADAL" clId="{5222A56D-481E-4E0B-9508-156146F02CF1}" dt="2022-05-23T15:28:07.692" v="110" actId="20577"/>
        <pc:sldMkLst>
          <pc:docMk/>
          <pc:sldMk cId="1963530555" sldId="1860"/>
        </pc:sldMkLst>
      </pc:sldChg>
      <pc:sldChg chg="modSp mod modNotesTx">
        <pc:chgData name="Stevie-Jay Taylor" userId="28bb1f85-ecf3-44cd-b875-b7fd8b6ac9ea" providerId="ADAL" clId="{5222A56D-481E-4E0B-9508-156146F02CF1}" dt="2022-05-23T15:51:36.106" v="443" actId="20577"/>
        <pc:sldMkLst>
          <pc:docMk/>
          <pc:sldMk cId="4219408309" sldId="1861"/>
        </pc:sldMkLst>
        <pc:spChg chg="mod">
          <ac:chgData name="Stevie-Jay Taylor" userId="28bb1f85-ecf3-44cd-b875-b7fd8b6ac9ea" providerId="ADAL" clId="{5222A56D-481E-4E0B-9508-156146F02CF1}" dt="2022-05-23T15:46:57.451" v="409" actId="948"/>
          <ac:spMkLst>
            <pc:docMk/>
            <pc:sldMk cId="4219408309" sldId="1861"/>
            <ac:spMk id="11" creationId="{F481C8AC-37ED-4B03-9692-0F510062B2B1}"/>
          </ac:spMkLst>
        </pc:spChg>
        <pc:spChg chg="mod">
          <ac:chgData name="Stevie-Jay Taylor" userId="28bb1f85-ecf3-44cd-b875-b7fd8b6ac9ea" providerId="ADAL" clId="{5222A56D-481E-4E0B-9508-156146F02CF1}" dt="2022-05-23T15:39:01.541" v="322" actId="20577"/>
          <ac:spMkLst>
            <pc:docMk/>
            <pc:sldMk cId="4219408309" sldId="1861"/>
            <ac:spMk id="12" creationId="{1DBF5179-2288-4EBF-872B-62262BBA04F5}"/>
          </ac:spMkLst>
        </pc:spChg>
        <pc:spChg chg="mod">
          <ac:chgData name="Stevie-Jay Taylor" userId="28bb1f85-ecf3-44cd-b875-b7fd8b6ac9ea" providerId="ADAL" clId="{5222A56D-481E-4E0B-9508-156146F02CF1}" dt="2022-05-23T15:51:36.106" v="443" actId="20577"/>
          <ac:spMkLst>
            <pc:docMk/>
            <pc:sldMk cId="4219408309" sldId="1861"/>
            <ac:spMk id="23" creationId="{77F3279D-788D-4301-A44F-4896DD319BA3}"/>
          </ac:spMkLst>
        </pc:spChg>
      </pc:sldChg>
      <pc:sldChg chg="modSp mod modNotesTx">
        <pc:chgData name="Stevie-Jay Taylor" userId="28bb1f85-ecf3-44cd-b875-b7fd8b6ac9ea" providerId="ADAL" clId="{5222A56D-481E-4E0B-9508-156146F02CF1}" dt="2022-05-23T15:52:38.432" v="485" actId="20577"/>
        <pc:sldMkLst>
          <pc:docMk/>
          <pc:sldMk cId="3262321702" sldId="1862"/>
        </pc:sldMkLst>
        <pc:spChg chg="mod">
          <ac:chgData name="Stevie-Jay Taylor" userId="28bb1f85-ecf3-44cd-b875-b7fd8b6ac9ea" providerId="ADAL" clId="{5222A56D-481E-4E0B-9508-156146F02CF1}" dt="2022-05-23T15:52:14.180" v="479" actId="20577"/>
          <ac:spMkLst>
            <pc:docMk/>
            <pc:sldMk cId="3262321702" sldId="1862"/>
            <ac:spMk id="11" creationId="{F481C8AC-37ED-4B03-9692-0F510062B2B1}"/>
          </ac:spMkLst>
        </pc:spChg>
        <pc:spChg chg="mod">
          <ac:chgData name="Stevie-Jay Taylor" userId="28bb1f85-ecf3-44cd-b875-b7fd8b6ac9ea" providerId="ADAL" clId="{5222A56D-481E-4E0B-9508-156146F02CF1}" dt="2022-05-23T15:43:23.547" v="391" actId="20577"/>
          <ac:spMkLst>
            <pc:docMk/>
            <pc:sldMk cId="3262321702" sldId="1862"/>
            <ac:spMk id="23" creationId="{77F3279D-788D-4301-A44F-4896DD319BA3}"/>
          </ac:spMkLst>
        </pc:spChg>
        <pc:spChg chg="mod">
          <ac:chgData name="Stevie-Jay Taylor" userId="28bb1f85-ecf3-44cd-b875-b7fd8b6ac9ea" providerId="ADAL" clId="{5222A56D-481E-4E0B-9508-156146F02CF1}" dt="2022-05-23T15:52:38.432" v="485" actId="20577"/>
          <ac:spMkLst>
            <pc:docMk/>
            <pc:sldMk cId="3262321702" sldId="1862"/>
            <ac:spMk id="33" creationId="{FD3557A0-CF3B-4CD0-8992-8262F3242A97}"/>
          </ac:spMkLst>
        </pc:spChg>
      </pc:sldChg>
      <pc:sldChg chg="modSp mod modNotesTx">
        <pc:chgData name="Stevie-Jay Taylor" userId="28bb1f85-ecf3-44cd-b875-b7fd8b6ac9ea" providerId="ADAL" clId="{5222A56D-481E-4E0B-9508-156146F02CF1}" dt="2022-05-23T15:52:56.175" v="487" actId="20577"/>
        <pc:sldMkLst>
          <pc:docMk/>
          <pc:sldMk cId="2602074804" sldId="1863"/>
        </pc:sldMkLst>
        <pc:spChg chg="mod">
          <ac:chgData name="Stevie-Jay Taylor" userId="28bb1f85-ecf3-44cd-b875-b7fd8b6ac9ea" providerId="ADAL" clId="{5222A56D-481E-4E0B-9508-156146F02CF1}" dt="2022-05-23T15:49:11.607" v="427" actId="20577"/>
          <ac:spMkLst>
            <pc:docMk/>
            <pc:sldMk cId="2602074804" sldId="1863"/>
            <ac:spMk id="11" creationId="{F481C8AC-37ED-4B03-9692-0F510062B2B1}"/>
          </ac:spMkLst>
        </pc:spChg>
        <pc:spChg chg="mod">
          <ac:chgData name="Stevie-Jay Taylor" userId="28bb1f85-ecf3-44cd-b875-b7fd8b6ac9ea" providerId="ADAL" clId="{5222A56D-481E-4E0B-9508-156146F02CF1}" dt="2022-05-23T15:49:26.949" v="432" actId="20577"/>
          <ac:spMkLst>
            <pc:docMk/>
            <pc:sldMk cId="2602074804" sldId="1863"/>
            <ac:spMk id="12" creationId="{1DBF5179-2288-4EBF-872B-62262BBA04F5}"/>
          </ac:spMkLst>
        </pc:spChg>
        <pc:spChg chg="mod">
          <ac:chgData name="Stevie-Jay Taylor" userId="28bb1f85-ecf3-44cd-b875-b7fd8b6ac9ea" providerId="ADAL" clId="{5222A56D-481E-4E0B-9508-156146F02CF1}" dt="2022-05-23T15:52:56.175" v="487" actId="20577"/>
          <ac:spMkLst>
            <pc:docMk/>
            <pc:sldMk cId="2602074804" sldId="1863"/>
            <ac:spMk id="23" creationId="{77F3279D-788D-4301-A44F-4896DD319BA3}"/>
          </ac:spMkLst>
        </pc:spChg>
      </pc:sldChg>
    </pc:docChg>
  </pc:docChgLst>
  <pc:docChgLst>
    <pc:chgData name="Stevie-Jay Taylor" userId="28bb1f85-ecf3-44cd-b875-b7fd8b6ac9ea" providerId="ADAL" clId="{D0F22149-A91D-41E2-B4F9-19C68E7AB356}"/>
    <pc:docChg chg="modSld">
      <pc:chgData name="Stevie-Jay Taylor" userId="28bb1f85-ecf3-44cd-b875-b7fd8b6ac9ea" providerId="ADAL" clId="{D0F22149-A91D-41E2-B4F9-19C68E7AB356}" dt="2022-05-26T14:49:31.836" v="23" actId="20577"/>
      <pc:docMkLst>
        <pc:docMk/>
      </pc:docMkLst>
      <pc:sldChg chg="modNotesTx">
        <pc:chgData name="Stevie-Jay Taylor" userId="28bb1f85-ecf3-44cd-b875-b7fd8b6ac9ea" providerId="ADAL" clId="{D0F22149-A91D-41E2-B4F9-19C68E7AB356}" dt="2022-05-26T14:48:53.193" v="14" actId="20577"/>
        <pc:sldMkLst>
          <pc:docMk/>
          <pc:sldMk cId="4061732833" sldId="268"/>
        </pc:sldMkLst>
      </pc:sldChg>
      <pc:sldChg chg="modNotesTx">
        <pc:chgData name="Stevie-Jay Taylor" userId="28bb1f85-ecf3-44cd-b875-b7fd8b6ac9ea" providerId="ADAL" clId="{D0F22149-A91D-41E2-B4F9-19C68E7AB356}" dt="2022-05-26T14:48:56.543" v="15" actId="20577"/>
        <pc:sldMkLst>
          <pc:docMk/>
          <pc:sldMk cId="2555903311" sldId="272"/>
        </pc:sldMkLst>
      </pc:sldChg>
      <pc:sldChg chg="modNotesTx">
        <pc:chgData name="Stevie-Jay Taylor" userId="28bb1f85-ecf3-44cd-b875-b7fd8b6ac9ea" providerId="ADAL" clId="{D0F22149-A91D-41E2-B4F9-19C68E7AB356}" dt="2022-05-26T14:48:59.921" v="16" actId="20577"/>
        <pc:sldMkLst>
          <pc:docMk/>
          <pc:sldMk cId="4146518532" sldId="273"/>
        </pc:sldMkLst>
      </pc:sldChg>
      <pc:sldChg chg="modNotesTx">
        <pc:chgData name="Stevie-Jay Taylor" userId="28bb1f85-ecf3-44cd-b875-b7fd8b6ac9ea" providerId="ADAL" clId="{D0F22149-A91D-41E2-B4F9-19C68E7AB356}" dt="2022-05-26T14:49:06.420" v="17" actId="20577"/>
        <pc:sldMkLst>
          <pc:docMk/>
          <pc:sldMk cId="3528295648" sldId="274"/>
        </pc:sldMkLst>
      </pc:sldChg>
      <pc:sldChg chg="modNotesTx">
        <pc:chgData name="Stevie-Jay Taylor" userId="28bb1f85-ecf3-44cd-b875-b7fd8b6ac9ea" providerId="ADAL" clId="{D0F22149-A91D-41E2-B4F9-19C68E7AB356}" dt="2022-05-26T14:49:10.881" v="18" actId="20577"/>
        <pc:sldMkLst>
          <pc:docMk/>
          <pc:sldMk cId="821040312" sldId="319"/>
        </pc:sldMkLst>
      </pc:sldChg>
      <pc:sldChg chg="modNotesTx">
        <pc:chgData name="Stevie-Jay Taylor" userId="28bb1f85-ecf3-44cd-b875-b7fd8b6ac9ea" providerId="ADAL" clId="{D0F22149-A91D-41E2-B4F9-19C68E7AB356}" dt="2022-05-26T14:48:21.800" v="5" actId="20577"/>
        <pc:sldMkLst>
          <pc:docMk/>
          <pc:sldMk cId="65811425" sldId="1731"/>
        </pc:sldMkLst>
      </pc:sldChg>
      <pc:sldChg chg="modNotesTx">
        <pc:chgData name="Stevie-Jay Taylor" userId="28bb1f85-ecf3-44cd-b875-b7fd8b6ac9ea" providerId="ADAL" clId="{D0F22149-A91D-41E2-B4F9-19C68E7AB356}" dt="2022-05-26T14:48:37.598" v="10" actId="20577"/>
        <pc:sldMkLst>
          <pc:docMk/>
          <pc:sldMk cId="1480124348" sldId="1744"/>
        </pc:sldMkLst>
      </pc:sldChg>
      <pc:sldChg chg="modNotesTx">
        <pc:chgData name="Stevie-Jay Taylor" userId="28bb1f85-ecf3-44cd-b875-b7fd8b6ac9ea" providerId="ADAL" clId="{D0F22149-A91D-41E2-B4F9-19C68E7AB356}" dt="2022-05-26T14:48:24.064" v="6" actId="20577"/>
        <pc:sldMkLst>
          <pc:docMk/>
          <pc:sldMk cId="2353334244" sldId="1748"/>
        </pc:sldMkLst>
      </pc:sldChg>
      <pc:sldChg chg="modNotesTx">
        <pc:chgData name="Stevie-Jay Taylor" userId="28bb1f85-ecf3-44cd-b875-b7fd8b6ac9ea" providerId="ADAL" clId="{D0F22149-A91D-41E2-B4F9-19C68E7AB356}" dt="2022-05-26T14:49:30.074" v="22" actId="20577"/>
        <pc:sldMkLst>
          <pc:docMk/>
          <pc:sldMk cId="766246778" sldId="1848"/>
        </pc:sldMkLst>
      </pc:sldChg>
      <pc:sldChg chg="modNotesTx">
        <pc:chgData name="Stevie-Jay Taylor" userId="28bb1f85-ecf3-44cd-b875-b7fd8b6ac9ea" providerId="ADAL" clId="{D0F22149-A91D-41E2-B4F9-19C68E7AB356}" dt="2022-05-26T14:49:31.836" v="23" actId="20577"/>
        <pc:sldMkLst>
          <pc:docMk/>
          <pc:sldMk cId="3610746199" sldId="1849"/>
        </pc:sldMkLst>
      </pc:sldChg>
      <pc:sldChg chg="modNotesTx">
        <pc:chgData name="Stevie-Jay Taylor" userId="28bb1f85-ecf3-44cd-b875-b7fd8b6ac9ea" providerId="ADAL" clId="{D0F22149-A91D-41E2-B4F9-19C68E7AB356}" dt="2022-05-26T14:48:34.812" v="9" actId="20577"/>
        <pc:sldMkLst>
          <pc:docMk/>
          <pc:sldMk cId="235189588" sldId="1850"/>
        </pc:sldMkLst>
      </pc:sldChg>
      <pc:sldChg chg="modNotesTx">
        <pc:chgData name="Stevie-Jay Taylor" userId="28bb1f85-ecf3-44cd-b875-b7fd8b6ac9ea" providerId="ADAL" clId="{D0F22149-A91D-41E2-B4F9-19C68E7AB356}" dt="2022-05-26T14:48:48.657" v="13" actId="20577"/>
        <pc:sldMkLst>
          <pc:docMk/>
          <pc:sldMk cId="4099942157" sldId="1855"/>
        </pc:sldMkLst>
      </pc:sldChg>
      <pc:sldChg chg="modNotesTx">
        <pc:chgData name="Stevie-Jay Taylor" userId="28bb1f85-ecf3-44cd-b875-b7fd8b6ac9ea" providerId="ADAL" clId="{D0F22149-A91D-41E2-B4F9-19C68E7AB356}" dt="2022-05-26T14:48:27.202" v="7" actId="20577"/>
        <pc:sldMkLst>
          <pc:docMk/>
          <pc:sldMk cId="3118260497" sldId="1856"/>
        </pc:sldMkLst>
      </pc:sldChg>
      <pc:sldChg chg="modNotesTx">
        <pc:chgData name="Stevie-Jay Taylor" userId="28bb1f85-ecf3-44cd-b875-b7fd8b6ac9ea" providerId="ADAL" clId="{D0F22149-A91D-41E2-B4F9-19C68E7AB356}" dt="2022-05-26T14:48:30.487" v="8" actId="20577"/>
        <pc:sldMkLst>
          <pc:docMk/>
          <pc:sldMk cId="2590676369" sldId="1857"/>
        </pc:sldMkLst>
      </pc:sldChg>
      <pc:sldChg chg="modNotesTx">
        <pc:chgData name="Stevie-Jay Taylor" userId="28bb1f85-ecf3-44cd-b875-b7fd8b6ac9ea" providerId="ADAL" clId="{D0F22149-A91D-41E2-B4F9-19C68E7AB356}" dt="2022-05-26T14:48:40.316" v="11" actId="20577"/>
        <pc:sldMkLst>
          <pc:docMk/>
          <pc:sldMk cId="1091840802" sldId="1858"/>
        </pc:sldMkLst>
      </pc:sldChg>
      <pc:sldChg chg="modNotesTx">
        <pc:chgData name="Stevie-Jay Taylor" userId="28bb1f85-ecf3-44cd-b875-b7fd8b6ac9ea" providerId="ADAL" clId="{D0F22149-A91D-41E2-B4F9-19C68E7AB356}" dt="2022-05-26T14:48:42.957" v="12" actId="20577"/>
        <pc:sldMkLst>
          <pc:docMk/>
          <pc:sldMk cId="1963530555" sldId="1860"/>
        </pc:sldMkLst>
      </pc:sldChg>
      <pc:sldChg chg="modNotesTx">
        <pc:chgData name="Stevie-Jay Taylor" userId="28bb1f85-ecf3-44cd-b875-b7fd8b6ac9ea" providerId="ADAL" clId="{D0F22149-A91D-41E2-B4F9-19C68E7AB356}" dt="2022-05-26T14:49:14.823" v="19" actId="20577"/>
        <pc:sldMkLst>
          <pc:docMk/>
          <pc:sldMk cId="4219408309" sldId="1861"/>
        </pc:sldMkLst>
      </pc:sldChg>
      <pc:sldChg chg="modNotesTx">
        <pc:chgData name="Stevie-Jay Taylor" userId="28bb1f85-ecf3-44cd-b875-b7fd8b6ac9ea" providerId="ADAL" clId="{D0F22149-A91D-41E2-B4F9-19C68E7AB356}" dt="2022-05-26T14:49:22.949" v="20" actId="20577"/>
        <pc:sldMkLst>
          <pc:docMk/>
          <pc:sldMk cId="3262321702" sldId="1862"/>
        </pc:sldMkLst>
      </pc:sldChg>
      <pc:sldChg chg="modNotesTx">
        <pc:chgData name="Stevie-Jay Taylor" userId="28bb1f85-ecf3-44cd-b875-b7fd8b6ac9ea" providerId="ADAL" clId="{D0F22149-A91D-41E2-B4F9-19C68E7AB356}" dt="2022-05-26T14:49:26.474" v="21" actId="20577"/>
        <pc:sldMkLst>
          <pc:docMk/>
          <pc:sldMk cId="2602074804" sldId="186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CDFE1F-F1E7-4AC4-B3E4-61896B0EEFE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E9934310-7BA2-40EE-A176-BA306D75C862}" type="pres">
      <dgm:prSet presAssocID="{47CDFE1F-F1E7-4AC4-B3E4-61896B0EEFE9}" presName="Name0" presStyleCnt="0">
        <dgm:presLayoutVars>
          <dgm:dir/>
          <dgm:animLvl val="lvl"/>
          <dgm:resizeHandles val="exact"/>
        </dgm:presLayoutVars>
      </dgm:prSet>
      <dgm:spPr/>
    </dgm:pt>
  </dgm:ptLst>
  <dgm:cxnLst>
    <dgm:cxn modelId="{2A1222D2-F07F-4B8C-AAF4-52E7CC6E23AD}" type="presOf" srcId="{47CDFE1F-F1E7-4AC4-B3E4-61896B0EEFE9}" destId="{E9934310-7BA2-40EE-A176-BA306D75C862}" srcOrd="0" destOrd="0" presId="urn:microsoft.com/office/officeart/2005/8/layout/chevron1"/>
  </dgm:cxnLst>
  <dgm:bg>
    <a:noFill/>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CDFE1F-F1E7-4AC4-B3E4-61896B0EEFE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366AB455-4723-4A6C-8EB6-D597BFA0C054}">
      <dgm:prSet phldrT="[Text]" custT="1"/>
      <dgm:spPr>
        <a:solidFill>
          <a:srgbClr val="660066"/>
        </a:solidFill>
      </dgm:spPr>
      <dgm:t>
        <a:bodyPr/>
        <a:lstStyle/>
        <a:p>
          <a:pPr>
            <a:buFont typeface="Arial" panose="020B0604020202020204" pitchFamily="34" charset="0"/>
            <a:buChar char="•"/>
          </a:pPr>
          <a:r>
            <a:rPr lang="en-US" sz="1400" spc="25" dirty="0">
              <a:latin typeface="Geomanist" panose="02000503000000020004" pitchFamily="50" charset="0"/>
            </a:rPr>
            <a:t>We look at the dispute raised, and the information submitted by both parties</a:t>
          </a:r>
          <a:endParaRPr lang="en-GB" sz="1400" dirty="0"/>
        </a:p>
      </dgm:t>
    </dgm:pt>
    <dgm:pt modelId="{DFBBCD5D-355C-47BF-911F-662797853E64}" type="parTrans" cxnId="{2A0897FE-5CB8-475B-B39C-15D465339712}">
      <dgm:prSet/>
      <dgm:spPr/>
      <dgm:t>
        <a:bodyPr/>
        <a:lstStyle/>
        <a:p>
          <a:endParaRPr lang="en-GB"/>
        </a:p>
      </dgm:t>
    </dgm:pt>
    <dgm:pt modelId="{6E71D50C-CB50-4604-BB23-3519E08A7021}" type="sibTrans" cxnId="{2A0897FE-5CB8-475B-B39C-15D465339712}">
      <dgm:prSet/>
      <dgm:spPr/>
      <dgm:t>
        <a:bodyPr/>
        <a:lstStyle/>
        <a:p>
          <a:endParaRPr lang="en-GB"/>
        </a:p>
      </dgm:t>
    </dgm:pt>
    <dgm:pt modelId="{BA79858F-C264-4CCF-A6FC-F63393B00FA4}">
      <dgm:prSet phldrT="[Text]" custT="1"/>
      <dgm:spPr>
        <a:solidFill>
          <a:srgbClr val="660066"/>
        </a:solidFill>
      </dgm:spPr>
      <dgm:t>
        <a:bodyPr/>
        <a:lstStyle/>
        <a:p>
          <a:pPr>
            <a:buFont typeface="Arial" panose="020B0604020202020204" pitchFamily="34" charset="0"/>
            <a:buChar char="•"/>
          </a:pPr>
          <a:r>
            <a:rPr lang="en-US" sz="1400" spc="25" dirty="0">
              <a:latin typeface="Geomanist" panose="02000503000000020004" pitchFamily="50" charset="0"/>
            </a:rPr>
            <a:t>We review the information against relevant and expected industry rules and practice</a:t>
          </a:r>
          <a:endParaRPr lang="en-GB" sz="1400" dirty="0"/>
        </a:p>
      </dgm:t>
    </dgm:pt>
    <dgm:pt modelId="{8419F2EB-70BE-4C6A-A88C-86A131CE97B7}" type="parTrans" cxnId="{3D93B2DB-865C-446D-BA99-2ABE6C60EB80}">
      <dgm:prSet/>
      <dgm:spPr/>
      <dgm:t>
        <a:bodyPr/>
        <a:lstStyle/>
        <a:p>
          <a:endParaRPr lang="en-GB"/>
        </a:p>
      </dgm:t>
    </dgm:pt>
    <dgm:pt modelId="{4D2C0951-7A84-42EC-B391-730F984E48F9}" type="sibTrans" cxnId="{3D93B2DB-865C-446D-BA99-2ABE6C60EB80}">
      <dgm:prSet/>
      <dgm:spPr/>
      <dgm:t>
        <a:bodyPr/>
        <a:lstStyle/>
        <a:p>
          <a:endParaRPr lang="en-GB"/>
        </a:p>
      </dgm:t>
    </dgm:pt>
    <dgm:pt modelId="{DB3E52F1-F351-4892-91DD-3E8965A464DA}">
      <dgm:prSet phldrT="[Text]" custT="1"/>
      <dgm:spPr>
        <a:solidFill>
          <a:srgbClr val="660066"/>
        </a:solidFill>
      </dgm:spPr>
      <dgm:t>
        <a:bodyPr/>
        <a:lstStyle/>
        <a:p>
          <a:pPr>
            <a:buFont typeface="Arial" panose="020B0604020202020204" pitchFamily="34" charset="0"/>
            <a:buChar char="•"/>
          </a:pPr>
          <a:r>
            <a:rPr lang="en-US" sz="1400" spc="25" dirty="0">
              <a:latin typeface="Geomanist" panose="02000503000000020004" pitchFamily="50" charset="0"/>
            </a:rPr>
            <a:t>We make our conclusion</a:t>
          </a:r>
          <a:endParaRPr lang="en-GB" sz="1400" dirty="0"/>
        </a:p>
      </dgm:t>
    </dgm:pt>
    <dgm:pt modelId="{D66FF2DE-24D5-4F03-8C79-2DDF6663E309}" type="parTrans" cxnId="{BA2923BF-6548-4724-908F-9DB0624107C2}">
      <dgm:prSet/>
      <dgm:spPr/>
      <dgm:t>
        <a:bodyPr/>
        <a:lstStyle/>
        <a:p>
          <a:endParaRPr lang="en-GB"/>
        </a:p>
      </dgm:t>
    </dgm:pt>
    <dgm:pt modelId="{1FE163E4-69C9-4997-BBAF-AFAB83A4C31E}" type="sibTrans" cxnId="{BA2923BF-6548-4724-908F-9DB0624107C2}">
      <dgm:prSet/>
      <dgm:spPr/>
      <dgm:t>
        <a:bodyPr/>
        <a:lstStyle/>
        <a:p>
          <a:endParaRPr lang="en-GB"/>
        </a:p>
      </dgm:t>
    </dgm:pt>
    <dgm:pt modelId="{E9934310-7BA2-40EE-A176-BA306D75C862}" type="pres">
      <dgm:prSet presAssocID="{47CDFE1F-F1E7-4AC4-B3E4-61896B0EEFE9}" presName="Name0" presStyleCnt="0">
        <dgm:presLayoutVars>
          <dgm:dir/>
          <dgm:animLvl val="lvl"/>
          <dgm:resizeHandles val="exact"/>
        </dgm:presLayoutVars>
      </dgm:prSet>
      <dgm:spPr/>
    </dgm:pt>
    <dgm:pt modelId="{FAA18B22-7C4A-4D77-9919-8CE126EE009F}" type="pres">
      <dgm:prSet presAssocID="{366AB455-4723-4A6C-8EB6-D597BFA0C054}" presName="parTxOnly" presStyleLbl="node1" presStyleIdx="0" presStyleCnt="3">
        <dgm:presLayoutVars>
          <dgm:chMax val="0"/>
          <dgm:chPref val="0"/>
          <dgm:bulletEnabled val="1"/>
        </dgm:presLayoutVars>
      </dgm:prSet>
      <dgm:spPr/>
    </dgm:pt>
    <dgm:pt modelId="{3A420D26-A3BF-4C47-9F9B-25A1DBB8439D}" type="pres">
      <dgm:prSet presAssocID="{6E71D50C-CB50-4604-BB23-3519E08A7021}" presName="parTxOnlySpace" presStyleCnt="0"/>
      <dgm:spPr/>
    </dgm:pt>
    <dgm:pt modelId="{D39D3B08-B366-45A5-89CD-13EB537AB296}" type="pres">
      <dgm:prSet presAssocID="{BA79858F-C264-4CCF-A6FC-F63393B00FA4}" presName="parTxOnly" presStyleLbl="node1" presStyleIdx="1" presStyleCnt="3">
        <dgm:presLayoutVars>
          <dgm:chMax val="0"/>
          <dgm:chPref val="0"/>
          <dgm:bulletEnabled val="1"/>
        </dgm:presLayoutVars>
      </dgm:prSet>
      <dgm:spPr/>
    </dgm:pt>
    <dgm:pt modelId="{D45BCC3B-F52C-4232-8F8B-25060D3F44F3}" type="pres">
      <dgm:prSet presAssocID="{4D2C0951-7A84-42EC-B391-730F984E48F9}" presName="parTxOnlySpace" presStyleCnt="0"/>
      <dgm:spPr/>
    </dgm:pt>
    <dgm:pt modelId="{00D48E55-09EA-44B7-919D-DDD37635E7ED}" type="pres">
      <dgm:prSet presAssocID="{DB3E52F1-F351-4892-91DD-3E8965A464DA}" presName="parTxOnly" presStyleLbl="node1" presStyleIdx="2" presStyleCnt="3">
        <dgm:presLayoutVars>
          <dgm:chMax val="0"/>
          <dgm:chPref val="0"/>
          <dgm:bulletEnabled val="1"/>
        </dgm:presLayoutVars>
      </dgm:prSet>
      <dgm:spPr/>
    </dgm:pt>
  </dgm:ptLst>
  <dgm:cxnLst>
    <dgm:cxn modelId="{64E1535F-E245-4E00-A050-6D0A52CBDDB0}" type="presOf" srcId="{366AB455-4723-4A6C-8EB6-D597BFA0C054}" destId="{FAA18B22-7C4A-4D77-9919-8CE126EE009F}" srcOrd="0" destOrd="0" presId="urn:microsoft.com/office/officeart/2005/8/layout/chevron1"/>
    <dgm:cxn modelId="{E5034945-7921-4143-BC58-6CE2A1668617}" type="presOf" srcId="{BA79858F-C264-4CCF-A6FC-F63393B00FA4}" destId="{D39D3B08-B366-45A5-89CD-13EB537AB296}" srcOrd="0" destOrd="0" presId="urn:microsoft.com/office/officeart/2005/8/layout/chevron1"/>
    <dgm:cxn modelId="{9B9D5759-775B-4E5B-B274-BF58DAE77BA7}" type="presOf" srcId="{DB3E52F1-F351-4892-91DD-3E8965A464DA}" destId="{00D48E55-09EA-44B7-919D-DDD37635E7ED}" srcOrd="0" destOrd="0" presId="urn:microsoft.com/office/officeart/2005/8/layout/chevron1"/>
    <dgm:cxn modelId="{BA2923BF-6548-4724-908F-9DB0624107C2}" srcId="{47CDFE1F-F1E7-4AC4-B3E4-61896B0EEFE9}" destId="{DB3E52F1-F351-4892-91DD-3E8965A464DA}" srcOrd="2" destOrd="0" parTransId="{D66FF2DE-24D5-4F03-8C79-2DDF6663E309}" sibTransId="{1FE163E4-69C9-4997-BBAF-AFAB83A4C31E}"/>
    <dgm:cxn modelId="{2A1222D2-F07F-4B8C-AAF4-52E7CC6E23AD}" type="presOf" srcId="{47CDFE1F-F1E7-4AC4-B3E4-61896B0EEFE9}" destId="{E9934310-7BA2-40EE-A176-BA306D75C862}" srcOrd="0" destOrd="0" presId="urn:microsoft.com/office/officeart/2005/8/layout/chevron1"/>
    <dgm:cxn modelId="{3D93B2DB-865C-446D-BA99-2ABE6C60EB80}" srcId="{47CDFE1F-F1E7-4AC4-B3E4-61896B0EEFE9}" destId="{BA79858F-C264-4CCF-A6FC-F63393B00FA4}" srcOrd="1" destOrd="0" parTransId="{8419F2EB-70BE-4C6A-A88C-86A131CE97B7}" sibTransId="{4D2C0951-7A84-42EC-B391-730F984E48F9}"/>
    <dgm:cxn modelId="{2A0897FE-5CB8-475B-B39C-15D465339712}" srcId="{47CDFE1F-F1E7-4AC4-B3E4-61896B0EEFE9}" destId="{366AB455-4723-4A6C-8EB6-D597BFA0C054}" srcOrd="0" destOrd="0" parTransId="{DFBBCD5D-355C-47BF-911F-662797853E64}" sibTransId="{6E71D50C-CB50-4604-BB23-3519E08A7021}"/>
    <dgm:cxn modelId="{D51240C0-1058-458B-8A30-7D1E61E0D6FC}" type="presParOf" srcId="{E9934310-7BA2-40EE-A176-BA306D75C862}" destId="{FAA18B22-7C4A-4D77-9919-8CE126EE009F}" srcOrd="0" destOrd="0" presId="urn:microsoft.com/office/officeart/2005/8/layout/chevron1"/>
    <dgm:cxn modelId="{4DAC9CFC-24DC-4219-80D4-2FE7A30DAEF4}" type="presParOf" srcId="{E9934310-7BA2-40EE-A176-BA306D75C862}" destId="{3A420D26-A3BF-4C47-9F9B-25A1DBB8439D}" srcOrd="1" destOrd="0" presId="urn:microsoft.com/office/officeart/2005/8/layout/chevron1"/>
    <dgm:cxn modelId="{34CECFEF-12AE-430F-BDBF-9FB5C1886BC8}" type="presParOf" srcId="{E9934310-7BA2-40EE-A176-BA306D75C862}" destId="{D39D3B08-B366-45A5-89CD-13EB537AB296}" srcOrd="2" destOrd="0" presId="urn:microsoft.com/office/officeart/2005/8/layout/chevron1"/>
    <dgm:cxn modelId="{95D190D8-0DD7-49D4-9B42-47BC5C0CF543}" type="presParOf" srcId="{E9934310-7BA2-40EE-A176-BA306D75C862}" destId="{D45BCC3B-F52C-4232-8F8B-25060D3F44F3}" srcOrd="3" destOrd="0" presId="urn:microsoft.com/office/officeart/2005/8/layout/chevron1"/>
    <dgm:cxn modelId="{F85D90A0-3EA5-4420-9559-16DAC64107E7}" type="presParOf" srcId="{E9934310-7BA2-40EE-A176-BA306D75C862}" destId="{00D48E55-09EA-44B7-919D-DDD37635E7ED}" srcOrd="4" destOrd="0" presId="urn:microsoft.com/office/officeart/2005/8/layout/chevron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18B22-7C4A-4D77-9919-8CE126EE009F}">
      <dsp:nvSpPr>
        <dsp:cNvPr id="0" name=""/>
        <dsp:cNvSpPr/>
      </dsp:nvSpPr>
      <dsp:spPr>
        <a:xfrm>
          <a:off x="2588" y="2343150"/>
          <a:ext cx="3153647" cy="1261459"/>
        </a:xfrm>
        <a:prstGeom prst="chevron">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spc="25" dirty="0">
              <a:latin typeface="Geomanist" panose="02000503000000020004" pitchFamily="50" charset="0"/>
            </a:rPr>
            <a:t>We look at the dispute raised, and the information submitted by both parties</a:t>
          </a:r>
          <a:endParaRPr lang="en-GB" sz="1400" kern="1200" dirty="0"/>
        </a:p>
      </dsp:txBody>
      <dsp:txXfrm>
        <a:off x="633318" y="2343150"/>
        <a:ext cx="1892188" cy="1261459"/>
      </dsp:txXfrm>
    </dsp:sp>
    <dsp:sp modelId="{D39D3B08-B366-45A5-89CD-13EB537AB296}">
      <dsp:nvSpPr>
        <dsp:cNvPr id="0" name=""/>
        <dsp:cNvSpPr/>
      </dsp:nvSpPr>
      <dsp:spPr>
        <a:xfrm>
          <a:off x="2840871" y="2343150"/>
          <a:ext cx="3153647" cy="1261459"/>
        </a:xfrm>
        <a:prstGeom prst="chevron">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spc="25" dirty="0">
              <a:latin typeface="Geomanist" panose="02000503000000020004" pitchFamily="50" charset="0"/>
            </a:rPr>
            <a:t>We review the information against relevant and expected industry rules and practice</a:t>
          </a:r>
          <a:endParaRPr lang="en-GB" sz="1400" kern="1200" dirty="0"/>
        </a:p>
      </dsp:txBody>
      <dsp:txXfrm>
        <a:off x="3471601" y="2343150"/>
        <a:ext cx="1892188" cy="1261459"/>
      </dsp:txXfrm>
    </dsp:sp>
    <dsp:sp modelId="{00D48E55-09EA-44B7-919D-DDD37635E7ED}">
      <dsp:nvSpPr>
        <dsp:cNvPr id="0" name=""/>
        <dsp:cNvSpPr/>
      </dsp:nvSpPr>
      <dsp:spPr>
        <a:xfrm>
          <a:off x="5679154" y="2343150"/>
          <a:ext cx="3153647" cy="1261459"/>
        </a:xfrm>
        <a:prstGeom prst="chevron">
          <a:avLst/>
        </a:prstGeom>
        <a:solidFill>
          <a:srgbClr val="66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spc="25" dirty="0">
              <a:latin typeface="Geomanist" panose="02000503000000020004" pitchFamily="50" charset="0"/>
            </a:rPr>
            <a:t>We make our conclusion</a:t>
          </a:r>
          <a:endParaRPr lang="en-GB" sz="1400" kern="1200" dirty="0"/>
        </a:p>
      </dsp:txBody>
      <dsp:txXfrm>
        <a:off x="6309884" y="2343150"/>
        <a:ext cx="1892188" cy="12614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64087-A2FB-4C59-B2C3-9E1CE963CE21}" type="datetimeFigureOut">
              <a:rPr lang="en-GB" smtClean="0"/>
              <a:t>26/05/2022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E514B-B427-45FB-8733-294CAC5FEF2B}" type="slidenum">
              <a:rPr lang="en-GB" smtClean="0"/>
              <a:t>‹#›</a:t>
            </a:fld>
            <a:endParaRPr lang="en-GB"/>
          </a:p>
        </p:txBody>
      </p:sp>
    </p:spTree>
    <p:extLst>
      <p:ext uri="{BB962C8B-B14F-4D97-AF65-F5344CB8AC3E}">
        <p14:creationId xmlns:p14="http://schemas.microsoft.com/office/powerpoint/2010/main" val="205396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FE514B-B427-45FB-8733-294CAC5FEF2B}" type="slidenum">
              <a:rPr lang="en-GB" smtClean="0"/>
              <a:t>1</a:t>
            </a:fld>
            <a:endParaRPr lang="en-GB"/>
          </a:p>
        </p:txBody>
      </p:sp>
    </p:spTree>
    <p:extLst>
      <p:ext uri="{BB962C8B-B14F-4D97-AF65-F5344CB8AC3E}">
        <p14:creationId xmlns:p14="http://schemas.microsoft.com/office/powerpoint/2010/main" val="54519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endParaRPr lang="en-GB"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A35F4-E538-4191-96EC-117BA168FE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04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A35F4-E538-4191-96EC-117BA168FE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261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A35F4-E538-4191-96EC-117BA168FE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03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A35F4-E538-4191-96EC-117BA168FE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808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44275-83D0-F348-B1F8-31CA8BBD5F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040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44275-83D0-F348-B1F8-31CA8BBD5F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301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44275-83D0-F348-B1F8-31CA8BBD5F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967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44275-83D0-F348-B1F8-31CA8BBD5F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591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944275-83D0-F348-B1F8-31CA8BBD5FED}" type="slidenum">
              <a:rPr lang="en-US" smtClean="0"/>
              <a:t>18</a:t>
            </a:fld>
            <a:endParaRPr lang="en-US" dirty="0"/>
          </a:p>
        </p:txBody>
      </p:sp>
    </p:spTree>
    <p:extLst>
      <p:ext uri="{BB962C8B-B14F-4D97-AF65-F5344CB8AC3E}">
        <p14:creationId xmlns:p14="http://schemas.microsoft.com/office/powerpoint/2010/main" val="210602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944275-83D0-F348-B1F8-31CA8BBD5FED}" type="slidenum">
              <a:rPr lang="en-US" smtClean="0"/>
              <a:t>19</a:t>
            </a:fld>
            <a:endParaRPr lang="en-US" dirty="0"/>
          </a:p>
        </p:txBody>
      </p:sp>
    </p:spTree>
    <p:extLst>
      <p:ext uri="{BB962C8B-B14F-4D97-AF65-F5344CB8AC3E}">
        <p14:creationId xmlns:p14="http://schemas.microsoft.com/office/powerpoint/2010/main" val="418793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7C6C-E0CF-4A1E-810F-C2CAD453E3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40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4FE514B-B427-45FB-8733-294CAC5FEF2B}" type="slidenum">
              <a:rPr lang="en-GB" smtClean="0"/>
              <a:t>3</a:t>
            </a:fld>
            <a:endParaRPr lang="en-GB"/>
          </a:p>
        </p:txBody>
      </p:sp>
    </p:spTree>
    <p:extLst>
      <p:ext uri="{BB962C8B-B14F-4D97-AF65-F5344CB8AC3E}">
        <p14:creationId xmlns:p14="http://schemas.microsoft.com/office/powerpoint/2010/main" val="419102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FE514B-B427-45FB-8733-294CAC5FEF2B}" type="slidenum">
              <a:rPr lang="en-GB" smtClean="0"/>
              <a:t>4</a:t>
            </a:fld>
            <a:endParaRPr lang="en-GB"/>
          </a:p>
        </p:txBody>
      </p:sp>
    </p:spTree>
    <p:extLst>
      <p:ext uri="{BB962C8B-B14F-4D97-AF65-F5344CB8AC3E}">
        <p14:creationId xmlns:p14="http://schemas.microsoft.com/office/powerpoint/2010/main" val="3959595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7C6C-E0CF-4A1E-810F-C2CAD453E3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129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7C6C-E0CF-4A1E-810F-C2CAD453E3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61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FE514B-B427-45FB-8733-294CAC5FEF2B}" type="slidenum">
              <a:rPr lang="en-GB" smtClean="0"/>
              <a:t>7</a:t>
            </a:fld>
            <a:endParaRPr lang="en-GB"/>
          </a:p>
        </p:txBody>
      </p:sp>
    </p:spTree>
    <p:extLst>
      <p:ext uri="{BB962C8B-B14F-4D97-AF65-F5344CB8AC3E}">
        <p14:creationId xmlns:p14="http://schemas.microsoft.com/office/powerpoint/2010/main" val="2264573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FE514B-B427-45FB-8733-294CAC5FEF2B}" type="slidenum">
              <a:rPr lang="en-GB" smtClean="0"/>
              <a:t>8</a:t>
            </a:fld>
            <a:endParaRPr lang="en-GB"/>
          </a:p>
        </p:txBody>
      </p:sp>
    </p:spTree>
    <p:extLst>
      <p:ext uri="{BB962C8B-B14F-4D97-AF65-F5344CB8AC3E}">
        <p14:creationId xmlns:p14="http://schemas.microsoft.com/office/powerpoint/2010/main" val="157498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FE514B-B427-45FB-8733-294CAC5FEF2B}" type="slidenum">
              <a:rPr lang="en-GB" smtClean="0"/>
              <a:t>9</a:t>
            </a:fld>
            <a:endParaRPr lang="en-GB"/>
          </a:p>
        </p:txBody>
      </p:sp>
    </p:spTree>
    <p:extLst>
      <p:ext uri="{BB962C8B-B14F-4D97-AF65-F5344CB8AC3E}">
        <p14:creationId xmlns:p14="http://schemas.microsoft.com/office/powerpoint/2010/main" val="46405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8D7C-C4C4-4596-86F2-74927F390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4942873-049A-4309-A9EF-6E4BD904F0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A87EA0-E2CD-4B62-A16F-53B89281D361}"/>
              </a:ext>
            </a:extLst>
          </p:cNvPr>
          <p:cNvSpPr>
            <a:spLocks noGrp="1"/>
          </p:cNvSpPr>
          <p:nvPr>
            <p:ph type="dt" sz="half" idx="10"/>
          </p:nvPr>
        </p:nvSpPr>
        <p:spPr/>
        <p:txBody>
          <a:bodyPr/>
          <a:lstStyle/>
          <a:p>
            <a:fld id="{7A5C76CA-3B6F-40E8-B406-317DFC684E46}" type="datetimeFigureOut">
              <a:rPr lang="en-GB" smtClean="0"/>
              <a:t>26/05/2022</a:t>
            </a:fld>
            <a:endParaRPr lang="en-GB"/>
          </a:p>
        </p:txBody>
      </p:sp>
      <p:sp>
        <p:nvSpPr>
          <p:cNvPr id="5" name="Footer Placeholder 4">
            <a:extLst>
              <a:ext uri="{FF2B5EF4-FFF2-40B4-BE49-F238E27FC236}">
                <a16:creationId xmlns:a16="http://schemas.microsoft.com/office/drawing/2014/main" id="{2A766932-D289-4673-8391-BA3DBAE6B1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150419-1BC0-43B4-AC3F-327DBD381042}"/>
              </a:ext>
            </a:extLst>
          </p:cNvPr>
          <p:cNvSpPr>
            <a:spLocks noGrp="1"/>
          </p:cNvSpPr>
          <p:nvPr>
            <p:ph type="sldNum" sz="quarter" idx="12"/>
          </p:nvPr>
        </p:nvSpPr>
        <p:spPr/>
        <p:txBody>
          <a:bodyPr/>
          <a:lstStyle/>
          <a:p>
            <a:fld id="{5BBA4D35-46AD-4AF3-AE56-78BC6B49039E}" type="slidenum">
              <a:rPr lang="en-GB" smtClean="0"/>
              <a:t>‹#›</a:t>
            </a:fld>
            <a:endParaRPr lang="en-GB"/>
          </a:p>
        </p:txBody>
      </p:sp>
    </p:spTree>
    <p:extLst>
      <p:ext uri="{BB962C8B-B14F-4D97-AF65-F5344CB8AC3E}">
        <p14:creationId xmlns:p14="http://schemas.microsoft.com/office/powerpoint/2010/main" val="79752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D4F1-1CB8-4C51-84F5-5FA7AB8B84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B77DB0-B5D5-43C2-99FA-6C063640A1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6F3BA-59DC-42E7-ABE2-1D052B93AB74}"/>
              </a:ext>
            </a:extLst>
          </p:cNvPr>
          <p:cNvSpPr>
            <a:spLocks noGrp="1"/>
          </p:cNvSpPr>
          <p:nvPr>
            <p:ph type="dt" sz="half" idx="10"/>
          </p:nvPr>
        </p:nvSpPr>
        <p:spPr/>
        <p:txBody>
          <a:bodyPr/>
          <a:lstStyle/>
          <a:p>
            <a:fld id="{7A5C76CA-3B6F-40E8-B406-317DFC684E46}" type="datetimeFigureOut">
              <a:rPr lang="en-GB" smtClean="0"/>
              <a:t>26/05/2022</a:t>
            </a:fld>
            <a:endParaRPr lang="en-GB"/>
          </a:p>
        </p:txBody>
      </p:sp>
      <p:sp>
        <p:nvSpPr>
          <p:cNvPr id="5" name="Footer Placeholder 4">
            <a:extLst>
              <a:ext uri="{FF2B5EF4-FFF2-40B4-BE49-F238E27FC236}">
                <a16:creationId xmlns:a16="http://schemas.microsoft.com/office/drawing/2014/main" id="{82A1DDEB-515C-4C34-99A6-623DA6A0F7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3E77A-7CAE-4711-8CE5-16E773FFFD4B}"/>
              </a:ext>
            </a:extLst>
          </p:cNvPr>
          <p:cNvSpPr>
            <a:spLocks noGrp="1"/>
          </p:cNvSpPr>
          <p:nvPr>
            <p:ph type="sldNum" sz="quarter" idx="12"/>
          </p:nvPr>
        </p:nvSpPr>
        <p:spPr/>
        <p:txBody>
          <a:bodyPr/>
          <a:lstStyle/>
          <a:p>
            <a:fld id="{5BBA4D35-46AD-4AF3-AE56-78BC6B49039E}" type="slidenum">
              <a:rPr lang="en-GB" smtClean="0"/>
              <a:t>‹#›</a:t>
            </a:fld>
            <a:endParaRPr lang="en-GB"/>
          </a:p>
        </p:txBody>
      </p:sp>
    </p:spTree>
    <p:extLst>
      <p:ext uri="{BB962C8B-B14F-4D97-AF65-F5344CB8AC3E}">
        <p14:creationId xmlns:p14="http://schemas.microsoft.com/office/powerpoint/2010/main" val="33479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2539D9-643F-4DF8-8D1B-159D389F9E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98E590-1E49-40AE-AAB5-04E1FC3A7B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445C09-1D97-4A1C-B49C-42DB9F381275}"/>
              </a:ext>
            </a:extLst>
          </p:cNvPr>
          <p:cNvSpPr>
            <a:spLocks noGrp="1"/>
          </p:cNvSpPr>
          <p:nvPr>
            <p:ph type="dt" sz="half" idx="10"/>
          </p:nvPr>
        </p:nvSpPr>
        <p:spPr/>
        <p:txBody>
          <a:bodyPr/>
          <a:lstStyle/>
          <a:p>
            <a:fld id="{7A5C76CA-3B6F-40E8-B406-317DFC684E46}" type="datetimeFigureOut">
              <a:rPr lang="en-GB" smtClean="0"/>
              <a:t>26/05/2022</a:t>
            </a:fld>
            <a:endParaRPr lang="en-GB"/>
          </a:p>
        </p:txBody>
      </p:sp>
      <p:sp>
        <p:nvSpPr>
          <p:cNvPr id="5" name="Footer Placeholder 4">
            <a:extLst>
              <a:ext uri="{FF2B5EF4-FFF2-40B4-BE49-F238E27FC236}">
                <a16:creationId xmlns:a16="http://schemas.microsoft.com/office/drawing/2014/main" id="{2A3D0D43-3318-4F92-84C6-0AD8FB0CD9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875BAB-F321-4E12-87E4-A16B6069933A}"/>
              </a:ext>
            </a:extLst>
          </p:cNvPr>
          <p:cNvSpPr>
            <a:spLocks noGrp="1"/>
          </p:cNvSpPr>
          <p:nvPr>
            <p:ph type="sldNum" sz="quarter" idx="12"/>
          </p:nvPr>
        </p:nvSpPr>
        <p:spPr/>
        <p:txBody>
          <a:bodyPr/>
          <a:lstStyle/>
          <a:p>
            <a:fld id="{5BBA4D35-46AD-4AF3-AE56-78BC6B49039E}" type="slidenum">
              <a:rPr lang="en-GB" smtClean="0"/>
              <a:t>‹#›</a:t>
            </a:fld>
            <a:endParaRPr lang="en-GB"/>
          </a:p>
        </p:txBody>
      </p:sp>
    </p:spTree>
    <p:extLst>
      <p:ext uri="{BB962C8B-B14F-4D97-AF65-F5344CB8AC3E}">
        <p14:creationId xmlns:p14="http://schemas.microsoft.com/office/powerpoint/2010/main" val="1127143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549" y="520249"/>
            <a:ext cx="6273063" cy="472273"/>
          </a:xfrm>
        </p:spPr>
        <p:txBody>
          <a:bodyPr>
            <a:noAutofit/>
          </a:bodyPr>
          <a:lstStyle>
            <a:lvl1pPr>
              <a:defRPr sz="2800" b="1" spc="150" baseline="0">
                <a:solidFill>
                  <a:schemeClr val="tx2"/>
                </a:solidFill>
              </a:defRPr>
            </a:lvl1pPr>
          </a:lstStyle>
          <a:p>
            <a:r>
              <a:rPr lang="en-GB"/>
              <a:t>Title</a:t>
            </a:r>
            <a:endParaRPr lang="en-US"/>
          </a:p>
        </p:txBody>
      </p:sp>
      <p:sp>
        <p:nvSpPr>
          <p:cNvPr id="3" name="Content Placeholder 2"/>
          <p:cNvSpPr>
            <a:spLocks noGrp="1"/>
          </p:cNvSpPr>
          <p:nvPr>
            <p:ph idx="1"/>
          </p:nvPr>
        </p:nvSpPr>
        <p:spPr>
          <a:xfrm>
            <a:off x="539550" y="1646238"/>
            <a:ext cx="6275136" cy="4045786"/>
          </a:xfrm>
        </p:spPr>
        <p:txBody>
          <a:bodyPr>
            <a:normAutofit/>
          </a:bodyPr>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0253" y="5616289"/>
            <a:ext cx="2550694" cy="830251"/>
          </a:xfrm>
          <a:prstGeom prst="rect">
            <a:avLst/>
          </a:prstGeom>
        </p:spPr>
      </p:pic>
      <p:sp>
        <p:nvSpPr>
          <p:cNvPr id="10" name="Text Placeholder 9"/>
          <p:cNvSpPr>
            <a:spLocks noGrp="1"/>
          </p:cNvSpPr>
          <p:nvPr>
            <p:ph type="body" sz="quarter" idx="14" hasCustomPrompt="1"/>
          </p:nvPr>
        </p:nvSpPr>
        <p:spPr>
          <a:xfrm>
            <a:off x="539550" y="1184575"/>
            <a:ext cx="6275136" cy="422275"/>
          </a:xfrm>
        </p:spPr>
        <p:txBody>
          <a:bodyPr>
            <a:normAutofit/>
          </a:bodyPr>
          <a:lstStyle>
            <a:lvl1pPr marL="0" indent="0">
              <a:buNone/>
              <a:defRPr sz="1800" b="1" spc="150" baseline="0">
                <a:solidFill>
                  <a:schemeClr val="tx2"/>
                </a:solidFill>
              </a:defRPr>
            </a:lvl1pPr>
          </a:lstStyle>
          <a:p>
            <a:pPr lvl="0"/>
            <a:r>
              <a:rPr lang="en-GB"/>
              <a:t>Sub title</a:t>
            </a:r>
            <a:endParaRPr lang="en-US"/>
          </a:p>
        </p:txBody>
      </p:sp>
    </p:spTree>
    <p:extLst>
      <p:ext uri="{BB962C8B-B14F-4D97-AF65-F5344CB8AC3E}">
        <p14:creationId xmlns:p14="http://schemas.microsoft.com/office/powerpoint/2010/main" val="14638744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549" y="520249"/>
            <a:ext cx="6273063" cy="472273"/>
          </a:xfrm>
        </p:spPr>
        <p:txBody>
          <a:bodyPr>
            <a:noAutofit/>
          </a:bodyPr>
          <a:lstStyle>
            <a:lvl1pPr>
              <a:defRPr sz="2800" b="1" spc="150" baseline="0">
                <a:solidFill>
                  <a:schemeClr val="tx2"/>
                </a:solidFill>
              </a:defRPr>
            </a:lvl1pPr>
          </a:lstStyle>
          <a:p>
            <a:r>
              <a:rPr lang="en-GB"/>
              <a:t>Title</a:t>
            </a:r>
            <a:endParaRPr lang="en-US"/>
          </a:p>
        </p:txBody>
      </p:sp>
      <p:sp>
        <p:nvSpPr>
          <p:cNvPr id="3" name="Content Placeholder 2"/>
          <p:cNvSpPr>
            <a:spLocks noGrp="1"/>
          </p:cNvSpPr>
          <p:nvPr>
            <p:ph idx="1"/>
          </p:nvPr>
        </p:nvSpPr>
        <p:spPr>
          <a:xfrm>
            <a:off x="539550" y="1646238"/>
            <a:ext cx="6275136" cy="4045786"/>
          </a:xfrm>
        </p:spPr>
        <p:txBody>
          <a:bodyPr>
            <a:normAutofit/>
          </a:bodyPr>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0253" y="5616289"/>
            <a:ext cx="2550694" cy="830251"/>
          </a:xfrm>
          <a:prstGeom prst="rect">
            <a:avLst/>
          </a:prstGeom>
        </p:spPr>
      </p:pic>
      <p:sp>
        <p:nvSpPr>
          <p:cNvPr id="10" name="Text Placeholder 9"/>
          <p:cNvSpPr>
            <a:spLocks noGrp="1"/>
          </p:cNvSpPr>
          <p:nvPr>
            <p:ph type="body" sz="quarter" idx="14" hasCustomPrompt="1"/>
          </p:nvPr>
        </p:nvSpPr>
        <p:spPr>
          <a:xfrm>
            <a:off x="539550" y="1184575"/>
            <a:ext cx="6275136" cy="422275"/>
          </a:xfrm>
        </p:spPr>
        <p:txBody>
          <a:bodyPr>
            <a:normAutofit/>
          </a:bodyPr>
          <a:lstStyle>
            <a:lvl1pPr marL="0" indent="0">
              <a:buNone/>
              <a:defRPr sz="1800" b="1" spc="150" baseline="0">
                <a:solidFill>
                  <a:schemeClr val="tx2"/>
                </a:solidFill>
              </a:defRPr>
            </a:lvl1pPr>
          </a:lstStyle>
          <a:p>
            <a:pPr lvl="0"/>
            <a:r>
              <a:rPr lang="en-GB"/>
              <a:t>Sub title</a:t>
            </a:r>
            <a:endParaRPr lang="en-US"/>
          </a:p>
        </p:txBody>
      </p:sp>
    </p:spTree>
    <p:extLst>
      <p:ext uri="{BB962C8B-B14F-4D97-AF65-F5344CB8AC3E}">
        <p14:creationId xmlns:p14="http://schemas.microsoft.com/office/powerpoint/2010/main" val="413580103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76179"/>
            <a:ext cx="9144000" cy="2387600"/>
          </a:xfrm>
        </p:spPr>
        <p:txBody>
          <a:bodyPr tIns="0" bIns="0" anchor="b">
            <a:noAutofit/>
          </a:bodyPr>
          <a:lstStyle>
            <a:lvl1pPr algn="ctr">
              <a:defRPr sz="4000" b="1" spc="15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532672"/>
            <a:ext cx="9144000" cy="1655762"/>
          </a:xfrm>
        </p:spPr>
        <p:txBody>
          <a:bodyPr/>
          <a:lstStyle>
            <a:lvl1pPr marL="0" indent="0" algn="ctr">
              <a:buNone/>
              <a:defRPr sz="2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12500"/>
          <a:stretch/>
        </p:blipFill>
        <p:spPr>
          <a:xfrm>
            <a:off x="0" y="3258122"/>
            <a:ext cx="10668000" cy="170618"/>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40253" y="5616289"/>
            <a:ext cx="2550695" cy="830251"/>
          </a:xfrm>
          <a:prstGeom prst="rect">
            <a:avLst/>
          </a:prstGeom>
        </p:spPr>
      </p:pic>
    </p:spTree>
    <p:extLst>
      <p:ext uri="{BB962C8B-B14F-4D97-AF65-F5344CB8AC3E}">
        <p14:creationId xmlns:p14="http://schemas.microsoft.com/office/powerpoint/2010/main" val="4233183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550" y="520249"/>
            <a:ext cx="2732772" cy="472273"/>
          </a:xfrm>
        </p:spPr>
        <p:txBody>
          <a:bodyPr>
            <a:noAutofit/>
          </a:bodyPr>
          <a:lstStyle>
            <a:lvl1pPr>
              <a:defRPr sz="2800" b="1" spc="150" baseline="0">
                <a:solidFill>
                  <a:schemeClr val="tx2"/>
                </a:solidFill>
              </a:defRPr>
            </a:lvl1pPr>
          </a:lstStyle>
          <a:p>
            <a:r>
              <a:rPr lang="en-GB"/>
              <a:t>Title</a:t>
            </a:r>
            <a:endParaRPr lang="en-US"/>
          </a:p>
        </p:txBody>
      </p:sp>
      <p:sp>
        <p:nvSpPr>
          <p:cNvPr id="3" name="Content Placeholder 2"/>
          <p:cNvSpPr>
            <a:spLocks noGrp="1"/>
          </p:cNvSpPr>
          <p:nvPr>
            <p:ph idx="1"/>
          </p:nvPr>
        </p:nvSpPr>
        <p:spPr>
          <a:xfrm>
            <a:off x="539550" y="1646238"/>
            <a:ext cx="2732772" cy="4045786"/>
          </a:xfrm>
        </p:spPr>
        <p:txBody>
          <a:bodyPr>
            <a:normAutofit/>
          </a:bodyPr>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7AC938-1BE7-6345-BB1B-D6E46CE6E206}"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4CC5F-F0D8-9B42-A100-1AC2D0C792CD}" type="slidenum">
              <a:rPr lang="en-US" smtClean="0"/>
              <a:t>‹#›</a:t>
            </a:fld>
            <a:endParaRPr lang="en-US"/>
          </a:p>
        </p:txBody>
      </p:sp>
      <p:sp>
        <p:nvSpPr>
          <p:cNvPr id="8" name="Content Placeholder 7"/>
          <p:cNvSpPr>
            <a:spLocks noGrp="1"/>
          </p:cNvSpPr>
          <p:nvPr>
            <p:ph sz="quarter" idx="13" hasCustomPrompt="1"/>
          </p:nvPr>
        </p:nvSpPr>
        <p:spPr>
          <a:xfrm>
            <a:off x="4226026" y="1646238"/>
            <a:ext cx="7108524" cy="3946040"/>
          </a:xfrm>
        </p:spPr>
        <p:txBody>
          <a:bodyPr>
            <a:normAutofit/>
          </a:bodyPr>
          <a:lstStyle>
            <a:lvl1pPr marL="0" indent="0">
              <a:buNone/>
              <a:defRPr sz="1000" b="0" spc="0" baseline="0">
                <a:solidFill>
                  <a:schemeClr val="tx2"/>
                </a:solidFill>
              </a:defRPr>
            </a:lvl1pPr>
            <a:lvl2pPr marL="457200" indent="0">
              <a:buNone/>
              <a:defRPr b="1" spc="150" baseline="0">
                <a:solidFill>
                  <a:schemeClr val="tx2"/>
                </a:solidFill>
              </a:defRPr>
            </a:lvl2pPr>
            <a:lvl3pPr marL="914400" indent="0">
              <a:buNone/>
              <a:defRPr b="1" spc="150" baseline="0">
                <a:solidFill>
                  <a:schemeClr val="tx2"/>
                </a:solidFill>
              </a:defRPr>
            </a:lvl3pPr>
            <a:lvl4pPr marL="1371600" indent="0">
              <a:buNone/>
              <a:defRPr b="1" spc="150" baseline="0">
                <a:solidFill>
                  <a:schemeClr val="tx2"/>
                </a:solidFill>
              </a:defRPr>
            </a:lvl4pPr>
            <a:lvl5pPr marL="1828800" indent="0">
              <a:buNone/>
              <a:defRPr b="1" spc="150" baseline="0">
                <a:solidFill>
                  <a:schemeClr val="tx2"/>
                </a:solidFill>
              </a:defRPr>
            </a:lvl5pPr>
          </a:lstStyle>
          <a:p>
            <a:pPr lvl="0"/>
            <a:r>
              <a:rPr lang="en-GB"/>
              <a:t>Type body Copy or insert media</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0253" y="5616289"/>
            <a:ext cx="2550694" cy="830251"/>
          </a:xfrm>
          <a:prstGeom prst="rect">
            <a:avLst/>
          </a:prstGeom>
        </p:spPr>
      </p:pic>
      <p:sp>
        <p:nvSpPr>
          <p:cNvPr id="10" name="Text Placeholder 9"/>
          <p:cNvSpPr>
            <a:spLocks noGrp="1"/>
          </p:cNvSpPr>
          <p:nvPr>
            <p:ph type="body" sz="quarter" idx="14" hasCustomPrompt="1"/>
          </p:nvPr>
        </p:nvSpPr>
        <p:spPr>
          <a:xfrm>
            <a:off x="539550" y="1184575"/>
            <a:ext cx="2733675" cy="422275"/>
          </a:xfrm>
        </p:spPr>
        <p:txBody>
          <a:bodyPr>
            <a:normAutofit/>
          </a:bodyPr>
          <a:lstStyle>
            <a:lvl1pPr marL="0" indent="0">
              <a:buNone/>
              <a:defRPr sz="1800" b="1" spc="150" baseline="0">
                <a:solidFill>
                  <a:schemeClr val="tx2"/>
                </a:solidFill>
              </a:defRPr>
            </a:lvl1pPr>
          </a:lstStyle>
          <a:p>
            <a:pPr lvl="0"/>
            <a:r>
              <a:rPr lang="en-GB"/>
              <a:t>Sub title</a:t>
            </a:r>
            <a:endParaRPr lang="en-US"/>
          </a:p>
        </p:txBody>
      </p:sp>
      <p:sp>
        <p:nvSpPr>
          <p:cNvPr id="11" name="Text Placeholder 9"/>
          <p:cNvSpPr>
            <a:spLocks noGrp="1"/>
          </p:cNvSpPr>
          <p:nvPr>
            <p:ph type="body" sz="quarter" idx="15" hasCustomPrompt="1"/>
          </p:nvPr>
        </p:nvSpPr>
        <p:spPr>
          <a:xfrm>
            <a:off x="4226026" y="1184575"/>
            <a:ext cx="2733675" cy="422275"/>
          </a:xfrm>
        </p:spPr>
        <p:txBody>
          <a:bodyPr>
            <a:normAutofit/>
          </a:bodyPr>
          <a:lstStyle>
            <a:lvl1pPr marL="0" indent="0">
              <a:buNone/>
              <a:defRPr sz="1800" b="1" spc="150" baseline="0">
                <a:solidFill>
                  <a:schemeClr val="tx2"/>
                </a:solidFill>
              </a:defRPr>
            </a:lvl1pPr>
          </a:lstStyle>
          <a:p>
            <a:pPr lvl="0"/>
            <a:r>
              <a:rPr lang="en-GB"/>
              <a:t>Sub title</a:t>
            </a:r>
            <a:endParaRPr lang="en-US"/>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5340" t="1" b="1"/>
          <a:stretch/>
        </p:blipFill>
        <p:spPr>
          <a:xfrm rot="16200000">
            <a:off x="510667" y="3666820"/>
            <a:ext cx="6223041" cy="159324"/>
          </a:xfrm>
          <a:prstGeom prst="rect">
            <a:avLst/>
          </a:prstGeom>
        </p:spPr>
      </p:pic>
    </p:spTree>
    <p:extLst>
      <p:ext uri="{BB962C8B-B14F-4D97-AF65-F5344CB8AC3E}">
        <p14:creationId xmlns:p14="http://schemas.microsoft.com/office/powerpoint/2010/main" val="30055546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56D76-5DE7-44CF-8784-7943000890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0A4A18-630A-4D52-975B-50894F58AC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0CD6C0-E080-41D9-8367-7A0D370BDD87}"/>
              </a:ext>
            </a:extLst>
          </p:cNvPr>
          <p:cNvSpPr>
            <a:spLocks noGrp="1"/>
          </p:cNvSpPr>
          <p:nvPr>
            <p:ph type="dt" sz="half" idx="10"/>
          </p:nvPr>
        </p:nvSpPr>
        <p:spPr/>
        <p:txBody>
          <a:bodyPr/>
          <a:lstStyle/>
          <a:p>
            <a:fld id="{7A5C76CA-3B6F-40E8-B406-317DFC684E46}" type="datetimeFigureOut">
              <a:rPr lang="en-GB" smtClean="0"/>
              <a:t>26/05/2022</a:t>
            </a:fld>
            <a:endParaRPr lang="en-GB"/>
          </a:p>
        </p:txBody>
      </p:sp>
      <p:sp>
        <p:nvSpPr>
          <p:cNvPr id="5" name="Footer Placeholder 4">
            <a:extLst>
              <a:ext uri="{FF2B5EF4-FFF2-40B4-BE49-F238E27FC236}">
                <a16:creationId xmlns:a16="http://schemas.microsoft.com/office/drawing/2014/main" id="{C92FB762-5C6B-4E29-9ED3-68A7D8FF55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7745A6-11DE-4F46-8959-0C97AAF670FE}"/>
              </a:ext>
            </a:extLst>
          </p:cNvPr>
          <p:cNvSpPr>
            <a:spLocks noGrp="1"/>
          </p:cNvSpPr>
          <p:nvPr>
            <p:ph type="sldNum" sz="quarter" idx="12"/>
          </p:nvPr>
        </p:nvSpPr>
        <p:spPr/>
        <p:txBody>
          <a:bodyPr/>
          <a:lstStyle/>
          <a:p>
            <a:fld id="{5BBA4D35-46AD-4AF3-AE56-78BC6B49039E}" type="slidenum">
              <a:rPr lang="en-GB" smtClean="0"/>
              <a:t>‹#›</a:t>
            </a:fld>
            <a:endParaRPr lang="en-GB"/>
          </a:p>
        </p:txBody>
      </p:sp>
    </p:spTree>
    <p:extLst>
      <p:ext uri="{BB962C8B-B14F-4D97-AF65-F5344CB8AC3E}">
        <p14:creationId xmlns:p14="http://schemas.microsoft.com/office/powerpoint/2010/main" val="184348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114A-49B7-41DC-949A-F457B154AD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BC8259-3CD1-4A92-A58F-5127A993A8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63E1EB-18A0-4AE2-8AE6-28D48AEC38CF}"/>
              </a:ext>
            </a:extLst>
          </p:cNvPr>
          <p:cNvSpPr>
            <a:spLocks noGrp="1"/>
          </p:cNvSpPr>
          <p:nvPr>
            <p:ph type="dt" sz="half" idx="10"/>
          </p:nvPr>
        </p:nvSpPr>
        <p:spPr/>
        <p:txBody>
          <a:bodyPr/>
          <a:lstStyle/>
          <a:p>
            <a:fld id="{7A5C76CA-3B6F-40E8-B406-317DFC684E46}" type="datetimeFigureOut">
              <a:rPr lang="en-GB" smtClean="0"/>
              <a:t>26/05/2022</a:t>
            </a:fld>
            <a:endParaRPr lang="en-GB"/>
          </a:p>
        </p:txBody>
      </p:sp>
      <p:sp>
        <p:nvSpPr>
          <p:cNvPr id="5" name="Footer Placeholder 4">
            <a:extLst>
              <a:ext uri="{FF2B5EF4-FFF2-40B4-BE49-F238E27FC236}">
                <a16:creationId xmlns:a16="http://schemas.microsoft.com/office/drawing/2014/main" id="{5D343440-14B1-4309-AF91-7288BB59C8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CAF9FA-3D44-430D-A608-136416FCBF99}"/>
              </a:ext>
            </a:extLst>
          </p:cNvPr>
          <p:cNvSpPr>
            <a:spLocks noGrp="1"/>
          </p:cNvSpPr>
          <p:nvPr>
            <p:ph type="sldNum" sz="quarter" idx="12"/>
          </p:nvPr>
        </p:nvSpPr>
        <p:spPr/>
        <p:txBody>
          <a:bodyPr/>
          <a:lstStyle/>
          <a:p>
            <a:fld id="{5BBA4D35-46AD-4AF3-AE56-78BC6B49039E}" type="slidenum">
              <a:rPr lang="en-GB" smtClean="0"/>
              <a:t>‹#›</a:t>
            </a:fld>
            <a:endParaRPr lang="en-GB"/>
          </a:p>
        </p:txBody>
      </p:sp>
    </p:spTree>
    <p:extLst>
      <p:ext uri="{BB962C8B-B14F-4D97-AF65-F5344CB8AC3E}">
        <p14:creationId xmlns:p14="http://schemas.microsoft.com/office/powerpoint/2010/main" val="169735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7218F-C9EB-4678-A84A-17FF256349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FF3D8A-8FE5-4ADD-A8D2-986F94FEF3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DD21CB-8B74-4BB0-B413-73A4DCCDD3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64EB5C-9B23-46F8-B172-BF5BED048BE8}"/>
              </a:ext>
            </a:extLst>
          </p:cNvPr>
          <p:cNvSpPr>
            <a:spLocks noGrp="1"/>
          </p:cNvSpPr>
          <p:nvPr>
            <p:ph type="dt" sz="half" idx="10"/>
          </p:nvPr>
        </p:nvSpPr>
        <p:spPr/>
        <p:txBody>
          <a:bodyPr/>
          <a:lstStyle/>
          <a:p>
            <a:fld id="{7A5C76CA-3B6F-40E8-B406-317DFC684E46}" type="datetimeFigureOut">
              <a:rPr lang="en-GB" smtClean="0"/>
              <a:t>26/05/2022</a:t>
            </a:fld>
            <a:endParaRPr lang="en-GB"/>
          </a:p>
        </p:txBody>
      </p:sp>
      <p:sp>
        <p:nvSpPr>
          <p:cNvPr id="6" name="Footer Placeholder 5">
            <a:extLst>
              <a:ext uri="{FF2B5EF4-FFF2-40B4-BE49-F238E27FC236}">
                <a16:creationId xmlns:a16="http://schemas.microsoft.com/office/drawing/2014/main" id="{354C4245-9052-41AF-974C-D84991DF85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E74280-5BC9-402D-8F9E-DD0AC94828FD}"/>
              </a:ext>
            </a:extLst>
          </p:cNvPr>
          <p:cNvSpPr>
            <a:spLocks noGrp="1"/>
          </p:cNvSpPr>
          <p:nvPr>
            <p:ph type="sldNum" sz="quarter" idx="12"/>
          </p:nvPr>
        </p:nvSpPr>
        <p:spPr/>
        <p:txBody>
          <a:bodyPr/>
          <a:lstStyle/>
          <a:p>
            <a:fld id="{5BBA4D35-46AD-4AF3-AE56-78BC6B49039E}" type="slidenum">
              <a:rPr lang="en-GB" smtClean="0"/>
              <a:t>‹#›</a:t>
            </a:fld>
            <a:endParaRPr lang="en-GB"/>
          </a:p>
        </p:txBody>
      </p:sp>
    </p:spTree>
    <p:extLst>
      <p:ext uri="{BB962C8B-B14F-4D97-AF65-F5344CB8AC3E}">
        <p14:creationId xmlns:p14="http://schemas.microsoft.com/office/powerpoint/2010/main" val="64805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D470-3058-4A1E-8D1A-540321228B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149716-C86C-4F43-9BC8-B0DD45B473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E4B64F-99C2-4CCC-9837-9639AD99FF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F6D16D-9AB1-4CD2-A8A7-182D211031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EB9584-8DAB-493B-850B-6AD47CFC00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797726-22CA-4693-8A44-85BF06A993E2}"/>
              </a:ext>
            </a:extLst>
          </p:cNvPr>
          <p:cNvSpPr>
            <a:spLocks noGrp="1"/>
          </p:cNvSpPr>
          <p:nvPr>
            <p:ph type="dt" sz="half" idx="10"/>
          </p:nvPr>
        </p:nvSpPr>
        <p:spPr/>
        <p:txBody>
          <a:bodyPr/>
          <a:lstStyle/>
          <a:p>
            <a:fld id="{7A5C76CA-3B6F-40E8-B406-317DFC684E46}" type="datetimeFigureOut">
              <a:rPr lang="en-GB" smtClean="0"/>
              <a:t>26/05/2022</a:t>
            </a:fld>
            <a:endParaRPr lang="en-GB"/>
          </a:p>
        </p:txBody>
      </p:sp>
      <p:sp>
        <p:nvSpPr>
          <p:cNvPr id="8" name="Footer Placeholder 7">
            <a:extLst>
              <a:ext uri="{FF2B5EF4-FFF2-40B4-BE49-F238E27FC236}">
                <a16:creationId xmlns:a16="http://schemas.microsoft.com/office/drawing/2014/main" id="{DDB50C9C-D5E9-4FA9-9C35-1000D4CC70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D9AFA1-7459-49E2-AF71-FA1B05F2C8D5}"/>
              </a:ext>
            </a:extLst>
          </p:cNvPr>
          <p:cNvSpPr>
            <a:spLocks noGrp="1"/>
          </p:cNvSpPr>
          <p:nvPr>
            <p:ph type="sldNum" sz="quarter" idx="12"/>
          </p:nvPr>
        </p:nvSpPr>
        <p:spPr/>
        <p:txBody>
          <a:bodyPr/>
          <a:lstStyle/>
          <a:p>
            <a:fld id="{5BBA4D35-46AD-4AF3-AE56-78BC6B49039E}" type="slidenum">
              <a:rPr lang="en-GB" smtClean="0"/>
              <a:t>‹#›</a:t>
            </a:fld>
            <a:endParaRPr lang="en-GB"/>
          </a:p>
        </p:txBody>
      </p:sp>
    </p:spTree>
    <p:extLst>
      <p:ext uri="{BB962C8B-B14F-4D97-AF65-F5344CB8AC3E}">
        <p14:creationId xmlns:p14="http://schemas.microsoft.com/office/powerpoint/2010/main" val="86461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9B3C-E5A6-42AA-ADED-C074BFFE1B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A106D9-AF73-4CE3-B8CE-5027DDA953DA}"/>
              </a:ext>
            </a:extLst>
          </p:cNvPr>
          <p:cNvSpPr>
            <a:spLocks noGrp="1"/>
          </p:cNvSpPr>
          <p:nvPr>
            <p:ph type="dt" sz="half" idx="10"/>
          </p:nvPr>
        </p:nvSpPr>
        <p:spPr/>
        <p:txBody>
          <a:bodyPr/>
          <a:lstStyle/>
          <a:p>
            <a:fld id="{7A5C76CA-3B6F-40E8-B406-317DFC684E46}" type="datetimeFigureOut">
              <a:rPr lang="en-GB" smtClean="0"/>
              <a:t>26/05/2022</a:t>
            </a:fld>
            <a:endParaRPr lang="en-GB"/>
          </a:p>
        </p:txBody>
      </p:sp>
      <p:sp>
        <p:nvSpPr>
          <p:cNvPr id="4" name="Footer Placeholder 3">
            <a:extLst>
              <a:ext uri="{FF2B5EF4-FFF2-40B4-BE49-F238E27FC236}">
                <a16:creationId xmlns:a16="http://schemas.microsoft.com/office/drawing/2014/main" id="{CF10055E-19FA-4927-BB85-18C79C85DF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4E4D342-2907-4438-AD00-85E71F299F86}"/>
              </a:ext>
            </a:extLst>
          </p:cNvPr>
          <p:cNvSpPr>
            <a:spLocks noGrp="1"/>
          </p:cNvSpPr>
          <p:nvPr>
            <p:ph type="sldNum" sz="quarter" idx="12"/>
          </p:nvPr>
        </p:nvSpPr>
        <p:spPr/>
        <p:txBody>
          <a:bodyPr/>
          <a:lstStyle/>
          <a:p>
            <a:fld id="{5BBA4D35-46AD-4AF3-AE56-78BC6B49039E}" type="slidenum">
              <a:rPr lang="en-GB" smtClean="0"/>
              <a:t>‹#›</a:t>
            </a:fld>
            <a:endParaRPr lang="en-GB"/>
          </a:p>
        </p:txBody>
      </p:sp>
    </p:spTree>
    <p:extLst>
      <p:ext uri="{BB962C8B-B14F-4D97-AF65-F5344CB8AC3E}">
        <p14:creationId xmlns:p14="http://schemas.microsoft.com/office/powerpoint/2010/main" val="310932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2FBDE4-7423-4CE5-95E6-5B2F57857A9B}"/>
              </a:ext>
            </a:extLst>
          </p:cNvPr>
          <p:cNvSpPr>
            <a:spLocks noGrp="1"/>
          </p:cNvSpPr>
          <p:nvPr>
            <p:ph type="dt" sz="half" idx="10"/>
          </p:nvPr>
        </p:nvSpPr>
        <p:spPr/>
        <p:txBody>
          <a:bodyPr/>
          <a:lstStyle/>
          <a:p>
            <a:fld id="{7A5C76CA-3B6F-40E8-B406-317DFC684E46}" type="datetimeFigureOut">
              <a:rPr lang="en-GB" smtClean="0"/>
              <a:t>26/05/2022</a:t>
            </a:fld>
            <a:endParaRPr lang="en-GB"/>
          </a:p>
        </p:txBody>
      </p:sp>
      <p:sp>
        <p:nvSpPr>
          <p:cNvPr id="3" name="Footer Placeholder 2">
            <a:extLst>
              <a:ext uri="{FF2B5EF4-FFF2-40B4-BE49-F238E27FC236}">
                <a16:creationId xmlns:a16="http://schemas.microsoft.com/office/drawing/2014/main" id="{2BE90164-FDC8-4109-9DB9-53C0255432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18986CC-0141-433B-AE9D-9D31769DC477}"/>
              </a:ext>
            </a:extLst>
          </p:cNvPr>
          <p:cNvSpPr>
            <a:spLocks noGrp="1"/>
          </p:cNvSpPr>
          <p:nvPr>
            <p:ph type="sldNum" sz="quarter" idx="12"/>
          </p:nvPr>
        </p:nvSpPr>
        <p:spPr/>
        <p:txBody>
          <a:bodyPr/>
          <a:lstStyle/>
          <a:p>
            <a:fld id="{5BBA4D35-46AD-4AF3-AE56-78BC6B49039E}" type="slidenum">
              <a:rPr lang="en-GB" smtClean="0"/>
              <a:t>‹#›</a:t>
            </a:fld>
            <a:endParaRPr lang="en-GB"/>
          </a:p>
        </p:txBody>
      </p:sp>
    </p:spTree>
    <p:extLst>
      <p:ext uri="{BB962C8B-B14F-4D97-AF65-F5344CB8AC3E}">
        <p14:creationId xmlns:p14="http://schemas.microsoft.com/office/powerpoint/2010/main" val="293475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2F92-55FD-4C5A-8127-033C83D553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4AE64A-055D-4068-990A-ED61CAD4A8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D7B12D-3B0A-4E5C-A3C7-61954B575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C3B1B8-868C-4D0E-AC72-FA2D42CF08BA}"/>
              </a:ext>
            </a:extLst>
          </p:cNvPr>
          <p:cNvSpPr>
            <a:spLocks noGrp="1"/>
          </p:cNvSpPr>
          <p:nvPr>
            <p:ph type="dt" sz="half" idx="10"/>
          </p:nvPr>
        </p:nvSpPr>
        <p:spPr/>
        <p:txBody>
          <a:bodyPr/>
          <a:lstStyle/>
          <a:p>
            <a:fld id="{7A5C76CA-3B6F-40E8-B406-317DFC684E46}" type="datetimeFigureOut">
              <a:rPr lang="en-GB" smtClean="0"/>
              <a:t>26/05/2022</a:t>
            </a:fld>
            <a:endParaRPr lang="en-GB"/>
          </a:p>
        </p:txBody>
      </p:sp>
      <p:sp>
        <p:nvSpPr>
          <p:cNvPr id="6" name="Footer Placeholder 5">
            <a:extLst>
              <a:ext uri="{FF2B5EF4-FFF2-40B4-BE49-F238E27FC236}">
                <a16:creationId xmlns:a16="http://schemas.microsoft.com/office/drawing/2014/main" id="{535719E0-8AB7-4A20-B282-9A451F52A1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7F6A61-04D6-460A-993F-1AEB2B61065E}"/>
              </a:ext>
            </a:extLst>
          </p:cNvPr>
          <p:cNvSpPr>
            <a:spLocks noGrp="1"/>
          </p:cNvSpPr>
          <p:nvPr>
            <p:ph type="sldNum" sz="quarter" idx="12"/>
          </p:nvPr>
        </p:nvSpPr>
        <p:spPr/>
        <p:txBody>
          <a:bodyPr/>
          <a:lstStyle/>
          <a:p>
            <a:fld id="{5BBA4D35-46AD-4AF3-AE56-78BC6B49039E}" type="slidenum">
              <a:rPr lang="en-GB" smtClean="0"/>
              <a:t>‹#›</a:t>
            </a:fld>
            <a:endParaRPr lang="en-GB"/>
          </a:p>
        </p:txBody>
      </p:sp>
    </p:spTree>
    <p:extLst>
      <p:ext uri="{BB962C8B-B14F-4D97-AF65-F5344CB8AC3E}">
        <p14:creationId xmlns:p14="http://schemas.microsoft.com/office/powerpoint/2010/main" val="1273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3AEC-7B31-477E-8D52-97B71C56F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5A22C0-1A32-45F6-A2F4-85998E1D8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D14E68-BC8C-4CC7-8FD5-F8357DF240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0FD316-2523-47AB-B595-2117916D3475}"/>
              </a:ext>
            </a:extLst>
          </p:cNvPr>
          <p:cNvSpPr>
            <a:spLocks noGrp="1"/>
          </p:cNvSpPr>
          <p:nvPr>
            <p:ph type="dt" sz="half" idx="10"/>
          </p:nvPr>
        </p:nvSpPr>
        <p:spPr/>
        <p:txBody>
          <a:bodyPr/>
          <a:lstStyle/>
          <a:p>
            <a:fld id="{7A5C76CA-3B6F-40E8-B406-317DFC684E46}" type="datetimeFigureOut">
              <a:rPr lang="en-GB" smtClean="0"/>
              <a:t>26/05/2022</a:t>
            </a:fld>
            <a:endParaRPr lang="en-GB"/>
          </a:p>
        </p:txBody>
      </p:sp>
      <p:sp>
        <p:nvSpPr>
          <p:cNvPr id="6" name="Footer Placeholder 5">
            <a:extLst>
              <a:ext uri="{FF2B5EF4-FFF2-40B4-BE49-F238E27FC236}">
                <a16:creationId xmlns:a16="http://schemas.microsoft.com/office/drawing/2014/main" id="{4A74B091-191C-4704-9DB7-84908CF489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D2767C-10E0-46C5-BFC8-B81D4E987562}"/>
              </a:ext>
            </a:extLst>
          </p:cNvPr>
          <p:cNvSpPr>
            <a:spLocks noGrp="1"/>
          </p:cNvSpPr>
          <p:nvPr>
            <p:ph type="sldNum" sz="quarter" idx="12"/>
          </p:nvPr>
        </p:nvSpPr>
        <p:spPr/>
        <p:txBody>
          <a:bodyPr/>
          <a:lstStyle/>
          <a:p>
            <a:fld id="{5BBA4D35-46AD-4AF3-AE56-78BC6B49039E}" type="slidenum">
              <a:rPr lang="en-GB" smtClean="0"/>
              <a:t>‹#›</a:t>
            </a:fld>
            <a:endParaRPr lang="en-GB"/>
          </a:p>
        </p:txBody>
      </p:sp>
    </p:spTree>
    <p:extLst>
      <p:ext uri="{BB962C8B-B14F-4D97-AF65-F5344CB8AC3E}">
        <p14:creationId xmlns:p14="http://schemas.microsoft.com/office/powerpoint/2010/main" val="387304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1D894-AFF1-41DA-B3D0-0B13BC3C0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6E507C-68EA-43DF-8C88-080C1090A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0ABE01-6E1E-41DD-BF59-1ECC0AADBE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C76CA-3B6F-40E8-B406-317DFC684E46}" type="datetimeFigureOut">
              <a:rPr lang="en-GB" smtClean="0"/>
              <a:t>26/05/2022</a:t>
            </a:fld>
            <a:endParaRPr lang="en-GB"/>
          </a:p>
        </p:txBody>
      </p:sp>
      <p:sp>
        <p:nvSpPr>
          <p:cNvPr id="5" name="Footer Placeholder 4">
            <a:extLst>
              <a:ext uri="{FF2B5EF4-FFF2-40B4-BE49-F238E27FC236}">
                <a16:creationId xmlns:a16="http://schemas.microsoft.com/office/drawing/2014/main" id="{A7B5E3B7-54CC-4E88-9DDA-3ADAFBEBC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9DEC357-E95B-4D78-B5BC-537A15475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4D35-46AD-4AF3-AE56-78BC6B49039E}" type="slidenum">
              <a:rPr lang="en-GB" smtClean="0"/>
              <a:t>‹#›</a:t>
            </a:fld>
            <a:endParaRPr lang="en-GB"/>
          </a:p>
        </p:txBody>
      </p:sp>
    </p:spTree>
    <p:extLst>
      <p:ext uri="{BB962C8B-B14F-4D97-AF65-F5344CB8AC3E}">
        <p14:creationId xmlns:p14="http://schemas.microsoft.com/office/powerpoint/2010/main" val="3251052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AC938-1BE7-6345-BB1B-D6E46CE6E206}" type="datetimeFigureOut">
              <a:rPr lang="en-US" smtClean="0"/>
              <a:t>5/26/2022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4CC5F-F0D8-9B42-A100-1AC2D0C792CD}" type="slidenum">
              <a:rPr lang="en-US" smtClean="0"/>
              <a:t>‹#›</a:t>
            </a:fld>
            <a:endParaRPr lang="en-US"/>
          </a:p>
        </p:txBody>
      </p:sp>
    </p:spTree>
    <p:extLst>
      <p:ext uri="{BB962C8B-B14F-4D97-AF65-F5344CB8AC3E}">
        <p14:creationId xmlns:p14="http://schemas.microsoft.com/office/powerpoint/2010/main" val="28425598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3.png"/><Relationship Id="rId7" Type="http://schemas.openxmlformats.org/officeDocument/2006/relationships/image" Target="../media/image35.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ombudsman-services.org/sectors/energy-brokers"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hyperlink" Target="link%20req"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F764-FF63-40B2-8A99-D24706B77168}"/>
              </a:ext>
            </a:extLst>
          </p:cNvPr>
          <p:cNvSpPr>
            <a:spLocks noGrp="1"/>
          </p:cNvSpPr>
          <p:nvPr>
            <p:ph type="ctrTitle"/>
          </p:nvPr>
        </p:nvSpPr>
        <p:spPr>
          <a:xfrm>
            <a:off x="220980" y="593298"/>
            <a:ext cx="11750040" cy="3007151"/>
          </a:xfrm>
        </p:spPr>
        <p:txBody>
          <a:bodyPr/>
          <a:lstStyle/>
          <a:p>
            <a:r>
              <a:rPr lang="en-GB" dirty="0">
                <a:latin typeface="Geomanist Book" panose="02000503000000020004" pitchFamily="50" charset="0"/>
              </a:rPr>
              <a:t>Energy Broker</a:t>
            </a:r>
            <a:br>
              <a:rPr lang="en-GB" dirty="0">
                <a:latin typeface="Geomanist Book" panose="02000503000000020004" pitchFamily="50" charset="0"/>
              </a:rPr>
            </a:br>
            <a:r>
              <a:rPr lang="en-GB" dirty="0">
                <a:latin typeface="Geomanist Book" panose="02000503000000020004" pitchFamily="50" charset="0"/>
              </a:rPr>
              <a:t>Alternative Dispute Resolution (ADR) Scheme</a:t>
            </a:r>
            <a:br>
              <a:rPr lang="en-GB" dirty="0">
                <a:latin typeface="Geomanist Book" panose="02000503000000020004" pitchFamily="50" charset="0"/>
              </a:rPr>
            </a:br>
            <a:br>
              <a:rPr lang="en-GB" dirty="0">
                <a:latin typeface="Geomanist Book" panose="02000503000000020004" pitchFamily="50" charset="0"/>
              </a:rPr>
            </a:br>
            <a:r>
              <a:rPr lang="en-GB" dirty="0">
                <a:latin typeface="Geomanist Book" panose="02000503000000020004" pitchFamily="50" charset="0"/>
              </a:rPr>
              <a:t>Complaint Journey</a:t>
            </a:r>
            <a:br>
              <a:rPr lang="en-GB" dirty="0">
                <a:latin typeface="Geomanist"/>
              </a:rPr>
            </a:br>
            <a:endParaRPr lang="en-GB" dirty="0">
              <a:latin typeface="Geomanist"/>
            </a:endParaRPr>
          </a:p>
        </p:txBody>
      </p:sp>
      <p:sp>
        <p:nvSpPr>
          <p:cNvPr id="3" name="Title 1">
            <a:extLst>
              <a:ext uri="{FF2B5EF4-FFF2-40B4-BE49-F238E27FC236}">
                <a16:creationId xmlns:a16="http://schemas.microsoft.com/office/drawing/2014/main" id="{8AB0C6F3-2847-4FEF-B168-13C039F24A47}"/>
              </a:ext>
            </a:extLst>
          </p:cNvPr>
          <p:cNvSpPr txBox="1">
            <a:spLocks/>
          </p:cNvSpPr>
          <p:nvPr/>
        </p:nvSpPr>
        <p:spPr>
          <a:xfrm>
            <a:off x="1650274" y="2500422"/>
            <a:ext cx="9144000" cy="2387600"/>
          </a:xfrm>
          <a:prstGeom prst="rect">
            <a:avLst/>
          </a:prstGeom>
        </p:spPr>
        <p:txBody>
          <a:bodyPr vert="horz" lIns="91440" tIns="0" rIns="91440" bIns="0" rtlCol="0" anchor="b">
            <a:noAutofit/>
          </a:bodyPr>
          <a:lstStyle>
            <a:lvl1pPr algn="ctr" defTabSz="914400" rtl="0" eaLnBrk="1" latinLnBrk="0" hangingPunct="1">
              <a:lnSpc>
                <a:spcPct val="90000"/>
              </a:lnSpc>
              <a:spcBef>
                <a:spcPct val="0"/>
              </a:spcBef>
              <a:buNone/>
              <a:defRPr sz="4000" b="1" kern="1200" spc="150"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000" b="1" i="0" u="none" strike="noStrike" kern="1200" cap="none" spc="150" normalizeH="0" baseline="0" noProof="0" dirty="0">
              <a:ln>
                <a:noFill/>
              </a:ln>
              <a:solidFill>
                <a:srgbClr val="FFFFFF"/>
              </a:solidFill>
              <a:effectLst/>
              <a:uLnTx/>
              <a:uFillTx/>
              <a:latin typeface="Geomanist"/>
            </a:endParaRPr>
          </a:p>
        </p:txBody>
      </p:sp>
      <p:sp>
        <p:nvSpPr>
          <p:cNvPr id="4" name="Title 1">
            <a:extLst>
              <a:ext uri="{FF2B5EF4-FFF2-40B4-BE49-F238E27FC236}">
                <a16:creationId xmlns:a16="http://schemas.microsoft.com/office/drawing/2014/main" id="{A00CF463-CE6B-4C5A-A5EB-17AB65FD9057}"/>
              </a:ext>
            </a:extLst>
          </p:cNvPr>
          <p:cNvSpPr txBox="1">
            <a:spLocks/>
          </p:cNvSpPr>
          <p:nvPr/>
        </p:nvSpPr>
        <p:spPr>
          <a:xfrm>
            <a:off x="1524000" y="3429000"/>
            <a:ext cx="9144000" cy="2387600"/>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sz="4000" b="1" kern="1200" spc="150" baseline="0">
                <a:solidFill>
                  <a:schemeClr val="bg1"/>
                </a:solidFill>
                <a:latin typeface="+mj-lt"/>
                <a:ea typeface="+mj-ea"/>
                <a:cs typeface="+mj-cs"/>
              </a:defRPr>
            </a:lvl1pPr>
          </a:lstStyle>
          <a:p>
            <a:r>
              <a:rPr lang="en-GB" dirty="0">
                <a:latin typeface="Geomanist Book" panose="02000503000000020004" pitchFamily="50" charset="0"/>
              </a:rPr>
              <a:t>26</a:t>
            </a:r>
            <a:r>
              <a:rPr lang="en-GB" baseline="30000" dirty="0">
                <a:latin typeface="Geomanist Book" panose="02000503000000020004" pitchFamily="50" charset="0"/>
              </a:rPr>
              <a:t>th</a:t>
            </a:r>
            <a:r>
              <a:rPr lang="en-GB" dirty="0">
                <a:latin typeface="Geomanist Book" panose="02000503000000020004" pitchFamily="50" charset="0"/>
              </a:rPr>
              <a:t> May 2022</a:t>
            </a:r>
          </a:p>
        </p:txBody>
      </p:sp>
    </p:spTree>
    <p:extLst>
      <p:ext uri="{BB962C8B-B14F-4D97-AF65-F5344CB8AC3E}">
        <p14:creationId xmlns:p14="http://schemas.microsoft.com/office/powerpoint/2010/main" val="65811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D634A06-3984-48F7-B5ED-5F628891195E}"/>
              </a:ext>
            </a:extLst>
          </p:cNvPr>
          <p:cNvPicPr>
            <a:picLocks noChangeAspect="1"/>
          </p:cNvPicPr>
          <p:nvPr/>
        </p:nvPicPr>
        <p:blipFill rotWithShape="1">
          <a:blip r:embed="rId3">
            <a:alphaModFix amt="19000"/>
            <a:extLst>
              <a:ext uri="{28A0092B-C50C-407E-A947-70E740481C1C}">
                <a14:useLocalDpi xmlns:a14="http://schemas.microsoft.com/office/drawing/2010/main" val="0"/>
              </a:ext>
            </a:extLst>
          </a:blip>
          <a:srcRect l="21203" t="34208" r="24383" b="31371"/>
          <a:stretch/>
        </p:blipFill>
        <p:spPr>
          <a:xfrm>
            <a:off x="2661719" y="389872"/>
            <a:ext cx="6530197" cy="5842762"/>
          </a:xfrm>
          <a:prstGeom prst="rect">
            <a:avLst/>
          </a:prstGeom>
        </p:spPr>
      </p:pic>
      <p:sp>
        <p:nvSpPr>
          <p:cNvPr id="3" name="Content Placeholder 2">
            <a:extLst>
              <a:ext uri="{FF2B5EF4-FFF2-40B4-BE49-F238E27FC236}">
                <a16:creationId xmlns:a16="http://schemas.microsoft.com/office/drawing/2014/main" id="{12EE3688-A39B-4826-9130-1FAEFA7404C0}"/>
              </a:ext>
            </a:extLst>
          </p:cNvPr>
          <p:cNvSpPr>
            <a:spLocks noGrp="1"/>
          </p:cNvSpPr>
          <p:nvPr>
            <p:ph idx="1"/>
          </p:nvPr>
        </p:nvSpPr>
        <p:spPr>
          <a:xfrm>
            <a:off x="206172" y="726201"/>
            <a:ext cx="11985827" cy="5170105"/>
          </a:xfrm>
        </p:spPr>
        <p:txBody>
          <a:bodyPr>
            <a:noAutofit/>
          </a:bodyPr>
          <a:lstStyle/>
          <a:p>
            <a:pPr marL="0" indent="0">
              <a:lnSpc>
                <a:spcPct val="150000"/>
              </a:lnSpc>
              <a:buNone/>
            </a:pPr>
            <a:endParaRPr lang="en-US" sz="1800" b="1" dirty="0">
              <a:solidFill>
                <a:schemeClr val="tx1"/>
              </a:solidFill>
              <a:latin typeface="Geomanist" panose="02000503000000020004" pitchFamily="50" charset="0"/>
            </a:endParaRPr>
          </a:p>
          <a:p>
            <a:pPr marL="0" indent="0">
              <a:buNone/>
            </a:pPr>
            <a:endParaRPr lang="en-GB" sz="1800" dirty="0">
              <a:solidFill>
                <a:schemeClr val="tx1"/>
              </a:solidFill>
              <a:latin typeface="Geomanist" panose="02000503000000020004" pitchFamily="50" charset="0"/>
            </a:endParaRPr>
          </a:p>
        </p:txBody>
      </p:sp>
      <p:sp>
        <p:nvSpPr>
          <p:cNvPr id="4" name="TextBox 3">
            <a:extLst>
              <a:ext uri="{FF2B5EF4-FFF2-40B4-BE49-F238E27FC236}">
                <a16:creationId xmlns:a16="http://schemas.microsoft.com/office/drawing/2014/main" id="{491DCD8D-B9A5-4FF8-819E-A641791A66F7}"/>
              </a:ext>
            </a:extLst>
          </p:cNvPr>
          <p:cNvSpPr txBox="1"/>
          <p:nvPr/>
        </p:nvSpPr>
        <p:spPr>
          <a:xfrm>
            <a:off x="0" y="0"/>
            <a:ext cx="1554480"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6. Resolutions  </a:t>
            </a:r>
          </a:p>
        </p:txBody>
      </p:sp>
      <p:sp>
        <p:nvSpPr>
          <p:cNvPr id="7" name="Title 1">
            <a:extLst>
              <a:ext uri="{FF2B5EF4-FFF2-40B4-BE49-F238E27FC236}">
                <a16:creationId xmlns:a16="http://schemas.microsoft.com/office/drawing/2014/main" id="{4A3F8D00-B008-4362-BE16-51A3C9261F63}"/>
              </a:ext>
            </a:extLst>
          </p:cNvPr>
          <p:cNvSpPr txBox="1">
            <a:spLocks/>
          </p:cNvSpPr>
          <p:nvPr/>
        </p:nvSpPr>
        <p:spPr>
          <a:xfrm>
            <a:off x="0" y="228050"/>
            <a:ext cx="2526029" cy="632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spc="150" baseline="0">
                <a:solidFill>
                  <a:schemeClr val="tx2"/>
                </a:solidFill>
                <a:latin typeface="+mj-lt"/>
                <a:ea typeface="+mj-ea"/>
                <a:cs typeface="+mj-cs"/>
              </a:defRPr>
            </a:lvl1pPr>
          </a:lstStyle>
          <a:p>
            <a:r>
              <a:rPr lang="en-US" sz="1800" dirty="0">
                <a:solidFill>
                  <a:srgbClr val="660066"/>
                </a:solidFill>
                <a:latin typeface="Geomanist" panose="02000503000000020004" pitchFamily="50" charset="0"/>
              </a:rPr>
              <a:t>Fixing the Problem </a:t>
            </a:r>
            <a:endParaRPr lang="en-GB" sz="1800" dirty="0">
              <a:solidFill>
                <a:srgbClr val="660066"/>
              </a:solidFill>
              <a:latin typeface="Geomanist" panose="02000503000000020004" pitchFamily="50" charset="0"/>
            </a:endParaRPr>
          </a:p>
        </p:txBody>
      </p:sp>
      <p:sp>
        <p:nvSpPr>
          <p:cNvPr id="8" name="Rectangle 7">
            <a:extLst>
              <a:ext uri="{FF2B5EF4-FFF2-40B4-BE49-F238E27FC236}">
                <a16:creationId xmlns:a16="http://schemas.microsoft.com/office/drawing/2014/main" id="{3762B5C1-6B9F-453F-81A9-0F459F310E0B}"/>
              </a:ext>
            </a:extLst>
          </p:cNvPr>
          <p:cNvSpPr/>
          <p:nvPr/>
        </p:nvSpPr>
        <p:spPr>
          <a:xfrm>
            <a:off x="-1" y="5668199"/>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CF79E92-18BA-49D0-B22F-20C479A3A1B7}"/>
              </a:ext>
            </a:extLst>
          </p:cNvPr>
          <p:cNvSpPr txBox="1"/>
          <p:nvPr/>
        </p:nvSpPr>
        <p:spPr>
          <a:xfrm>
            <a:off x="0" y="1243825"/>
            <a:ext cx="12191999" cy="1200329"/>
          </a:xfrm>
          <a:prstGeom prst="rect">
            <a:avLst/>
          </a:prstGeom>
          <a:noFill/>
        </p:spPr>
        <p:txBody>
          <a:bodyPr wrap="square" rtlCol="0">
            <a:spAutoFit/>
          </a:bodyPr>
          <a:lstStyle/>
          <a:p>
            <a:pPr algn="ctr"/>
            <a:r>
              <a:rPr lang="en-US" dirty="0">
                <a:solidFill>
                  <a:srgbClr val="500652"/>
                </a:solidFill>
                <a:latin typeface="Geomanist Book" panose="02000503000000020004" pitchFamily="50" charset="0"/>
              </a:rPr>
              <a:t>W</a:t>
            </a:r>
            <a:r>
              <a:rPr lang="en-US" sz="1800" dirty="0">
                <a:solidFill>
                  <a:srgbClr val="500652"/>
                </a:solidFill>
                <a:latin typeface="Geomanist Book" panose="02000503000000020004" pitchFamily="50" charset="0"/>
              </a:rPr>
              <a:t>hen we decide that a consumer has been treated unfairly, we’ll require the broker to take corrective action to fix whatever problems have been caused. </a:t>
            </a:r>
            <a:r>
              <a:rPr lang="en-US" sz="1800" dirty="0">
                <a:solidFill>
                  <a:srgbClr val="500652"/>
                </a:solidFill>
                <a:latin typeface="Geomanist" panose="02000503000000020004" pitchFamily="50" charset="0"/>
              </a:rPr>
              <a:t>This will take the form of </a:t>
            </a:r>
            <a:r>
              <a:rPr lang="en-US" sz="1800" b="1" dirty="0">
                <a:solidFill>
                  <a:srgbClr val="500652"/>
                </a:solidFill>
                <a:latin typeface="Geomanist" panose="02000503000000020004" pitchFamily="50" charset="0"/>
              </a:rPr>
              <a:t>fixing the problem </a:t>
            </a:r>
            <a:r>
              <a:rPr lang="en-US" sz="1800" dirty="0">
                <a:solidFill>
                  <a:srgbClr val="500652"/>
                </a:solidFill>
                <a:latin typeface="Geomanist" panose="02000503000000020004" pitchFamily="50" charset="0"/>
              </a:rPr>
              <a:t>and/or </a:t>
            </a:r>
            <a:r>
              <a:rPr lang="en-US" sz="1800" b="1" dirty="0">
                <a:solidFill>
                  <a:srgbClr val="500652"/>
                </a:solidFill>
                <a:latin typeface="Geomanist" panose="02000503000000020004" pitchFamily="50" charset="0"/>
              </a:rPr>
              <a:t>requiring a time and trouble award. </a:t>
            </a:r>
          </a:p>
          <a:p>
            <a:pPr algn="ctr"/>
            <a:endParaRPr lang="en-US" sz="1800" dirty="0">
              <a:solidFill>
                <a:srgbClr val="500652"/>
              </a:solidFill>
              <a:latin typeface="Geomanist Book" panose="02000503000000020004" pitchFamily="50" charset="0"/>
            </a:endParaRPr>
          </a:p>
        </p:txBody>
      </p:sp>
      <p:sp>
        <p:nvSpPr>
          <p:cNvPr id="10" name="TextBox 9">
            <a:extLst>
              <a:ext uri="{FF2B5EF4-FFF2-40B4-BE49-F238E27FC236}">
                <a16:creationId xmlns:a16="http://schemas.microsoft.com/office/drawing/2014/main" id="{20C681E8-2FB4-4554-916D-44AB1E47306E}"/>
              </a:ext>
            </a:extLst>
          </p:cNvPr>
          <p:cNvSpPr txBox="1"/>
          <p:nvPr/>
        </p:nvSpPr>
        <p:spPr>
          <a:xfrm>
            <a:off x="259833" y="2638613"/>
            <a:ext cx="2638267" cy="2062103"/>
          </a:xfrm>
          <a:prstGeom prst="rect">
            <a:avLst/>
          </a:prstGeom>
          <a:solidFill>
            <a:srgbClr val="69E1B3"/>
          </a:solidFill>
        </p:spPr>
        <p:txBody>
          <a:bodyPr wrap="square" rtlCol="0">
            <a:spAutoFit/>
          </a:bodyPr>
          <a:lstStyle/>
          <a:p>
            <a:pPr algn="ctr"/>
            <a:endParaRPr lang="en-US" sz="1600" dirty="0">
              <a:solidFill>
                <a:srgbClr val="500652"/>
              </a:solidFill>
              <a:latin typeface="Geomanist" panose="02000503000000020004" pitchFamily="50" charset="0"/>
            </a:endParaRPr>
          </a:p>
          <a:p>
            <a:pPr algn="ctr"/>
            <a:endParaRPr lang="en-US" sz="1600" dirty="0">
              <a:solidFill>
                <a:srgbClr val="500652"/>
              </a:solidFill>
              <a:latin typeface="Geomanist" panose="02000503000000020004" pitchFamily="50" charset="0"/>
            </a:endParaRPr>
          </a:p>
          <a:p>
            <a:pPr algn="ctr"/>
            <a:r>
              <a:rPr lang="en-US" sz="1600" dirty="0">
                <a:solidFill>
                  <a:srgbClr val="500652"/>
                </a:solidFill>
                <a:latin typeface="Geomanist" panose="02000503000000020004" pitchFamily="50" charset="0"/>
              </a:rPr>
              <a:t>to cover the difference between the tariff could have achieved and what was charged due to mis-selling</a:t>
            </a:r>
          </a:p>
          <a:p>
            <a:pPr algn="ctr"/>
            <a:endParaRPr lang="en-US" sz="1600" dirty="0">
              <a:solidFill>
                <a:srgbClr val="500652"/>
              </a:solidFill>
              <a:latin typeface="Geomanist" panose="02000503000000020004" pitchFamily="50" charset="0"/>
            </a:endParaRPr>
          </a:p>
        </p:txBody>
      </p:sp>
      <p:sp>
        <p:nvSpPr>
          <p:cNvPr id="13" name="TextBox 12">
            <a:extLst>
              <a:ext uri="{FF2B5EF4-FFF2-40B4-BE49-F238E27FC236}">
                <a16:creationId xmlns:a16="http://schemas.microsoft.com/office/drawing/2014/main" id="{7C6882F5-BAF1-411B-BCBF-F4B9654D0DCE}"/>
              </a:ext>
            </a:extLst>
          </p:cNvPr>
          <p:cNvSpPr txBox="1"/>
          <p:nvPr/>
        </p:nvSpPr>
        <p:spPr>
          <a:xfrm>
            <a:off x="3237794" y="2638612"/>
            <a:ext cx="2638267" cy="2062103"/>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6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600" dirty="0">
              <a:solidFill>
                <a:schemeClr val="tx1"/>
              </a:solidFill>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r>
              <a:rPr lang="en-US" sz="1600" dirty="0">
                <a:solidFill>
                  <a:srgbClr val="500652"/>
                </a:solidFill>
                <a:latin typeface="Geomanist" panose="02000503000000020004" pitchFamily="50" charset="0"/>
              </a:rPr>
              <a:t>to clear incorrectly applied fees</a:t>
            </a:r>
            <a:endParaRPr lang="en-GB" sz="1600" dirty="0">
              <a:solidFill>
                <a:srgbClr val="500652"/>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sp>
        <p:nvSpPr>
          <p:cNvPr id="14" name="TextBox 13">
            <a:extLst>
              <a:ext uri="{FF2B5EF4-FFF2-40B4-BE49-F238E27FC236}">
                <a16:creationId xmlns:a16="http://schemas.microsoft.com/office/drawing/2014/main" id="{D645934B-DA4F-4143-97CC-699DBAC1010F}"/>
              </a:ext>
            </a:extLst>
          </p:cNvPr>
          <p:cNvSpPr txBox="1"/>
          <p:nvPr/>
        </p:nvSpPr>
        <p:spPr>
          <a:xfrm>
            <a:off x="6245020" y="2638612"/>
            <a:ext cx="2638267" cy="2062103"/>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6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r>
              <a:rPr lang="en-US" sz="1600" dirty="0">
                <a:solidFill>
                  <a:srgbClr val="500652"/>
                </a:solidFill>
                <a:latin typeface="Geomanist" panose="02000503000000020004" pitchFamily="50" charset="0"/>
              </a:rPr>
              <a:t>to cover expenses a microbusiness has incurred as a result of an error or omission from the broker (e.g. bank charges)</a:t>
            </a:r>
            <a:endParaRPr lang="en-GB" sz="1600" dirty="0">
              <a:solidFill>
                <a:srgbClr val="500652"/>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sp>
        <p:nvSpPr>
          <p:cNvPr id="15" name="TextBox 14">
            <a:extLst>
              <a:ext uri="{FF2B5EF4-FFF2-40B4-BE49-F238E27FC236}">
                <a16:creationId xmlns:a16="http://schemas.microsoft.com/office/drawing/2014/main" id="{2A3D085C-E378-4EA9-99ED-6BF9B5B01269}"/>
              </a:ext>
            </a:extLst>
          </p:cNvPr>
          <p:cNvSpPr txBox="1"/>
          <p:nvPr/>
        </p:nvSpPr>
        <p:spPr>
          <a:xfrm>
            <a:off x="9295003" y="2658215"/>
            <a:ext cx="2638267" cy="2062103"/>
          </a:xfrm>
          <a:prstGeom prst="rect">
            <a:avLst/>
          </a:prstGeom>
          <a:solidFill>
            <a:srgbClr val="69E1B3"/>
          </a:solidFill>
        </p:spPr>
        <p:txBody>
          <a:bodyPr wrap="square" rtlCol="0">
            <a:spAutoFit/>
          </a:bodyPr>
          <a:lstStyle/>
          <a:p>
            <a:pPr algn="ctr"/>
            <a:endParaRPr lang="en-US" sz="1600" dirty="0">
              <a:solidFill>
                <a:srgbClr val="500652"/>
              </a:solidFill>
              <a:latin typeface="Geomanist" panose="02000503000000020004" pitchFamily="50" charset="0"/>
            </a:endParaRPr>
          </a:p>
          <a:p>
            <a:pPr algn="ctr"/>
            <a:endParaRPr lang="en-US" sz="1600" dirty="0">
              <a:solidFill>
                <a:srgbClr val="500652"/>
              </a:solidFill>
              <a:latin typeface="Geomanist" panose="02000503000000020004" pitchFamily="50" charset="0"/>
            </a:endParaRPr>
          </a:p>
          <a:p>
            <a:pPr algn="ctr"/>
            <a:endParaRPr lang="en-US" sz="1600" dirty="0">
              <a:solidFill>
                <a:srgbClr val="500652"/>
              </a:solidFill>
              <a:latin typeface="Geomanist" panose="02000503000000020004" pitchFamily="50" charset="0"/>
            </a:endParaRPr>
          </a:p>
          <a:p>
            <a:pPr algn="ctr"/>
            <a:r>
              <a:rPr lang="en-US" sz="1600" dirty="0">
                <a:solidFill>
                  <a:srgbClr val="500652"/>
                </a:solidFill>
                <a:latin typeface="Geomanist" panose="02000503000000020004" pitchFamily="50" charset="0"/>
              </a:rPr>
              <a:t>to simply provide an apology for shortfalls in service</a:t>
            </a:r>
          </a:p>
          <a:p>
            <a:pPr algn="ctr"/>
            <a:endParaRPr lang="en-US" sz="1600" dirty="0">
              <a:solidFill>
                <a:srgbClr val="500652"/>
              </a:solidFill>
              <a:latin typeface="Geomanist" panose="02000503000000020004" pitchFamily="50" charset="0"/>
            </a:endParaRPr>
          </a:p>
          <a:p>
            <a:pPr algn="ctr"/>
            <a:endParaRPr lang="en-US" sz="1600" dirty="0">
              <a:solidFill>
                <a:srgbClr val="500652"/>
              </a:solidFill>
              <a:latin typeface="Geomanist" panose="02000503000000020004" pitchFamily="50" charset="0"/>
            </a:endParaRPr>
          </a:p>
        </p:txBody>
      </p:sp>
    </p:spTree>
    <p:extLst>
      <p:ext uri="{BB962C8B-B14F-4D97-AF65-F5344CB8AC3E}">
        <p14:creationId xmlns:p14="http://schemas.microsoft.com/office/powerpoint/2010/main" val="4061732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37F30702-E07C-4102-A6C9-5BA2568B9937}"/>
              </a:ext>
            </a:extLst>
          </p:cNvPr>
          <p:cNvPicPr>
            <a:picLocks noChangeAspect="1"/>
          </p:cNvPicPr>
          <p:nvPr/>
        </p:nvPicPr>
        <p:blipFill rotWithShape="1">
          <a:blip r:embed="rId3">
            <a:alphaModFix amt="19000"/>
            <a:extLst>
              <a:ext uri="{28A0092B-C50C-407E-A947-70E740481C1C}">
                <a14:useLocalDpi xmlns:a14="http://schemas.microsoft.com/office/drawing/2010/main" val="0"/>
              </a:ext>
            </a:extLst>
          </a:blip>
          <a:srcRect l="21203" t="34208" r="24383" b="31371"/>
          <a:stretch/>
        </p:blipFill>
        <p:spPr>
          <a:xfrm>
            <a:off x="2661719" y="389872"/>
            <a:ext cx="6530197" cy="5842762"/>
          </a:xfrm>
          <a:prstGeom prst="rect">
            <a:avLst/>
          </a:prstGeom>
        </p:spPr>
      </p:pic>
      <p:sp>
        <p:nvSpPr>
          <p:cNvPr id="4" name="TextBox 3">
            <a:extLst>
              <a:ext uri="{FF2B5EF4-FFF2-40B4-BE49-F238E27FC236}">
                <a16:creationId xmlns:a16="http://schemas.microsoft.com/office/drawing/2014/main" id="{BE2736AB-5206-48D5-9F29-2E6B3DC49D57}"/>
              </a:ext>
            </a:extLst>
          </p:cNvPr>
          <p:cNvSpPr txBox="1"/>
          <p:nvPr/>
        </p:nvSpPr>
        <p:spPr>
          <a:xfrm>
            <a:off x="0" y="0"/>
            <a:ext cx="1554480"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6. Resolutions  </a:t>
            </a:r>
          </a:p>
        </p:txBody>
      </p:sp>
      <p:sp>
        <p:nvSpPr>
          <p:cNvPr id="5" name="Title 1">
            <a:extLst>
              <a:ext uri="{FF2B5EF4-FFF2-40B4-BE49-F238E27FC236}">
                <a16:creationId xmlns:a16="http://schemas.microsoft.com/office/drawing/2014/main" id="{4F0A280E-A41D-4476-9A38-9A740783DC3D}"/>
              </a:ext>
            </a:extLst>
          </p:cNvPr>
          <p:cNvSpPr txBox="1">
            <a:spLocks/>
          </p:cNvSpPr>
          <p:nvPr/>
        </p:nvSpPr>
        <p:spPr>
          <a:xfrm>
            <a:off x="0" y="228050"/>
            <a:ext cx="2526029" cy="632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spc="150" baseline="0">
                <a:solidFill>
                  <a:schemeClr val="tx2"/>
                </a:solidFill>
                <a:latin typeface="+mj-lt"/>
                <a:ea typeface="+mj-ea"/>
                <a:cs typeface="+mj-cs"/>
              </a:defRPr>
            </a:lvl1pPr>
          </a:lstStyle>
          <a:p>
            <a:r>
              <a:rPr lang="en-US" sz="1800" dirty="0">
                <a:solidFill>
                  <a:srgbClr val="660066"/>
                </a:solidFill>
                <a:latin typeface="Geomanist" panose="02000503000000020004" pitchFamily="50" charset="0"/>
              </a:rPr>
              <a:t>Time and Trouble </a:t>
            </a:r>
            <a:endParaRPr lang="en-GB" sz="1800" dirty="0">
              <a:solidFill>
                <a:srgbClr val="660066"/>
              </a:solidFill>
              <a:latin typeface="Geomanist" panose="02000503000000020004" pitchFamily="50" charset="0"/>
            </a:endParaRPr>
          </a:p>
        </p:txBody>
      </p:sp>
      <p:sp>
        <p:nvSpPr>
          <p:cNvPr id="9" name="Rectangle 8">
            <a:extLst>
              <a:ext uri="{FF2B5EF4-FFF2-40B4-BE49-F238E27FC236}">
                <a16:creationId xmlns:a16="http://schemas.microsoft.com/office/drawing/2014/main" id="{BC7B9C11-26A9-437B-AFB6-DB46A9251C22}"/>
              </a:ext>
            </a:extLst>
          </p:cNvPr>
          <p:cNvSpPr/>
          <p:nvPr/>
        </p:nvSpPr>
        <p:spPr>
          <a:xfrm>
            <a:off x="-1" y="5668199"/>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A60E56E-80F5-4223-BB1D-382F1A024B11}"/>
              </a:ext>
            </a:extLst>
          </p:cNvPr>
          <p:cNvSpPr txBox="1"/>
          <p:nvPr/>
        </p:nvSpPr>
        <p:spPr>
          <a:xfrm>
            <a:off x="259833" y="2638613"/>
            <a:ext cx="2638267" cy="2062103"/>
          </a:xfrm>
          <a:prstGeom prst="rect">
            <a:avLst/>
          </a:prstGeom>
          <a:solidFill>
            <a:srgbClr val="69E1B3"/>
          </a:solidFill>
        </p:spPr>
        <p:txBody>
          <a:bodyPr wrap="square" rtlCol="0">
            <a:spAutoFit/>
          </a:bodyPr>
          <a:lstStyle/>
          <a:p>
            <a:pPr algn="ctr"/>
            <a:endParaRPr lang="en-US" sz="1600" dirty="0">
              <a:solidFill>
                <a:srgbClr val="500652"/>
              </a:solidFill>
              <a:latin typeface="Geomanist" panose="02000503000000020004" pitchFamily="50" charset="0"/>
            </a:endParaRPr>
          </a:p>
          <a:p>
            <a:pPr algn="ctr"/>
            <a:endParaRPr lang="en-US" sz="1600" dirty="0">
              <a:solidFill>
                <a:srgbClr val="500652"/>
              </a:solidFill>
              <a:latin typeface="Geomanist" panose="02000503000000020004" pitchFamily="50" charset="0"/>
            </a:endParaRPr>
          </a:p>
          <a:p>
            <a:pPr algn="ctr"/>
            <a:endParaRPr lang="en-US" sz="1600" dirty="0">
              <a:solidFill>
                <a:srgbClr val="500652"/>
              </a:solidFill>
              <a:latin typeface="Geomanist" panose="02000503000000020004" pitchFamily="50" charset="0"/>
            </a:endParaRPr>
          </a:p>
          <a:p>
            <a:pPr algn="ctr"/>
            <a:endParaRPr lang="en-US" sz="1600" dirty="0">
              <a:solidFill>
                <a:srgbClr val="500652"/>
              </a:solidFill>
              <a:latin typeface="Geomanist" panose="02000503000000020004" pitchFamily="50" charset="0"/>
            </a:endParaRPr>
          </a:p>
          <a:p>
            <a:pPr algn="ctr"/>
            <a:endParaRPr lang="en-US" sz="1600" dirty="0">
              <a:solidFill>
                <a:srgbClr val="500652"/>
              </a:solidFill>
              <a:latin typeface="Geomanist" panose="02000503000000020004" pitchFamily="50" charset="0"/>
            </a:endParaRPr>
          </a:p>
          <a:p>
            <a:pPr algn="ctr"/>
            <a:r>
              <a:rPr lang="en-US" sz="1600" dirty="0">
                <a:solidFill>
                  <a:srgbClr val="500652"/>
                </a:solidFill>
                <a:latin typeface="Geomanist" panose="02000503000000020004" pitchFamily="50" charset="0"/>
              </a:rPr>
              <a:t>This might include requiring the broker to make a financial payment</a:t>
            </a:r>
          </a:p>
        </p:txBody>
      </p:sp>
      <p:sp>
        <p:nvSpPr>
          <p:cNvPr id="20" name="TextBox 19">
            <a:extLst>
              <a:ext uri="{FF2B5EF4-FFF2-40B4-BE49-F238E27FC236}">
                <a16:creationId xmlns:a16="http://schemas.microsoft.com/office/drawing/2014/main" id="{BF18694E-2B3B-49B8-BEAE-F2D00A5933B8}"/>
              </a:ext>
            </a:extLst>
          </p:cNvPr>
          <p:cNvSpPr txBox="1"/>
          <p:nvPr/>
        </p:nvSpPr>
        <p:spPr>
          <a:xfrm>
            <a:off x="3237794" y="2638612"/>
            <a:ext cx="2638267" cy="2062103"/>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600" dirty="0">
              <a:solidFill>
                <a:srgbClr val="520051"/>
              </a:solidFill>
              <a:latin typeface="Geomanist Book" panose="02000503000000020004" pitchFamily="50" charset="0"/>
            </a:endParaRPr>
          </a:p>
          <a:p>
            <a:pPr algn="ctr">
              <a:defRPr/>
            </a:pPr>
            <a:endParaRPr lang="en-US" sz="1600" dirty="0">
              <a:solidFill>
                <a:schemeClr val="tx1"/>
              </a:solidFill>
              <a:latin typeface="Geomanist" panose="02000503000000020004" pitchFamily="50" charset="0"/>
            </a:endParaRPr>
          </a:p>
          <a:p>
            <a:pPr algn="ctr">
              <a:defRPr/>
            </a:pPr>
            <a:endParaRPr lang="en-US" sz="1600" dirty="0">
              <a:latin typeface="Geomanist" panose="02000503000000020004" pitchFamily="50" charset="0"/>
            </a:endParaRPr>
          </a:p>
          <a:p>
            <a:pPr algn="ctr">
              <a:defRPr/>
            </a:pPr>
            <a:r>
              <a:rPr lang="en-US" sz="1600" dirty="0">
                <a:solidFill>
                  <a:srgbClr val="500652"/>
                </a:solidFill>
                <a:latin typeface="Geomanist" panose="02000503000000020004" pitchFamily="50" charset="0"/>
              </a:rPr>
              <a:t>We will consider the impact on the microbusiness and award accordingly</a:t>
            </a:r>
          </a:p>
        </p:txBody>
      </p:sp>
      <p:sp>
        <p:nvSpPr>
          <p:cNvPr id="21" name="TextBox 20">
            <a:extLst>
              <a:ext uri="{FF2B5EF4-FFF2-40B4-BE49-F238E27FC236}">
                <a16:creationId xmlns:a16="http://schemas.microsoft.com/office/drawing/2014/main" id="{396154D2-56AD-47A2-BE52-99F22BE063C0}"/>
              </a:ext>
            </a:extLst>
          </p:cNvPr>
          <p:cNvSpPr txBox="1"/>
          <p:nvPr/>
        </p:nvSpPr>
        <p:spPr>
          <a:xfrm>
            <a:off x="6245020" y="2638612"/>
            <a:ext cx="2638267" cy="2062103"/>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lang="en-US" sz="1600" dirty="0">
              <a:solidFill>
                <a:schemeClr val="tx1"/>
              </a:solidFill>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600" dirty="0">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600" dirty="0">
              <a:solidFill>
                <a:schemeClr val="tx1"/>
              </a:solidFill>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600" dirty="0">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600" dirty="0">
              <a:solidFill>
                <a:schemeClr val="tx1"/>
              </a:solidFill>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r>
              <a:rPr lang="en-US" sz="1600" dirty="0">
                <a:solidFill>
                  <a:srgbClr val="500652"/>
                </a:solidFill>
                <a:latin typeface="Geomanist" panose="02000503000000020004" pitchFamily="50" charset="0"/>
              </a:rPr>
              <a:t>Some will have been impacted in practical way</a:t>
            </a:r>
          </a:p>
          <a:p>
            <a:pPr marR="0" lvl="0" algn="ctr"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sp>
        <p:nvSpPr>
          <p:cNvPr id="22" name="TextBox 21">
            <a:extLst>
              <a:ext uri="{FF2B5EF4-FFF2-40B4-BE49-F238E27FC236}">
                <a16:creationId xmlns:a16="http://schemas.microsoft.com/office/drawing/2014/main" id="{BA27D7A7-923B-46CA-BD71-A4CE91B4DC41}"/>
              </a:ext>
            </a:extLst>
          </p:cNvPr>
          <p:cNvSpPr txBox="1"/>
          <p:nvPr/>
        </p:nvSpPr>
        <p:spPr>
          <a:xfrm>
            <a:off x="9295003" y="2658215"/>
            <a:ext cx="2638267" cy="2062103"/>
          </a:xfrm>
          <a:prstGeom prst="rect">
            <a:avLst/>
          </a:prstGeom>
          <a:solidFill>
            <a:srgbClr val="69E1B3"/>
          </a:solidFill>
        </p:spPr>
        <p:txBody>
          <a:bodyPr wrap="square" rtlCol="0">
            <a:spAutoFit/>
          </a:bodyPr>
          <a:lstStyle/>
          <a:p>
            <a:pPr algn="ctr"/>
            <a:endParaRPr lang="en-US" sz="1600" dirty="0">
              <a:solidFill>
                <a:srgbClr val="500652"/>
              </a:solidFill>
              <a:latin typeface="Geomanist" panose="02000503000000020004" pitchFamily="50" charset="0"/>
            </a:endParaRPr>
          </a:p>
          <a:p>
            <a:pPr algn="ctr"/>
            <a:endParaRPr lang="en-US" sz="1600" dirty="0">
              <a:solidFill>
                <a:srgbClr val="500652"/>
              </a:solidFill>
              <a:latin typeface="Geomanist" panose="02000503000000020004" pitchFamily="50" charset="0"/>
            </a:endParaRPr>
          </a:p>
          <a:p>
            <a:pPr algn="ctr"/>
            <a:endParaRPr lang="en-US" sz="1600" dirty="0">
              <a:solidFill>
                <a:srgbClr val="500652"/>
              </a:solidFill>
              <a:latin typeface="Geomanist" panose="02000503000000020004" pitchFamily="50" charset="0"/>
            </a:endParaRPr>
          </a:p>
          <a:p>
            <a:pPr algn="ctr"/>
            <a:endParaRPr lang="en-US" sz="1600" dirty="0">
              <a:solidFill>
                <a:srgbClr val="500652"/>
              </a:solidFill>
              <a:latin typeface="Geomanist" panose="02000503000000020004" pitchFamily="50" charset="0"/>
            </a:endParaRPr>
          </a:p>
          <a:p>
            <a:pPr algn="ctr"/>
            <a:endParaRPr lang="en-US" sz="1600" dirty="0">
              <a:solidFill>
                <a:srgbClr val="500652"/>
              </a:solidFill>
              <a:latin typeface="Geomanist" panose="02000503000000020004" pitchFamily="50" charset="0"/>
            </a:endParaRPr>
          </a:p>
          <a:p>
            <a:pPr algn="ctr"/>
            <a:r>
              <a:rPr lang="en-US" sz="1600" dirty="0">
                <a:solidFill>
                  <a:srgbClr val="500652"/>
                </a:solidFill>
                <a:latin typeface="Geomanist" panose="02000503000000020004" pitchFamily="50" charset="0"/>
              </a:rPr>
              <a:t>Others might have been impacted in an emotional way</a:t>
            </a:r>
          </a:p>
        </p:txBody>
      </p:sp>
      <p:sp>
        <p:nvSpPr>
          <p:cNvPr id="23" name="TextBox 22">
            <a:extLst>
              <a:ext uri="{FF2B5EF4-FFF2-40B4-BE49-F238E27FC236}">
                <a16:creationId xmlns:a16="http://schemas.microsoft.com/office/drawing/2014/main" id="{6084C28D-6488-4B98-8234-2D37E5776C38}"/>
              </a:ext>
            </a:extLst>
          </p:cNvPr>
          <p:cNvSpPr txBox="1"/>
          <p:nvPr/>
        </p:nvSpPr>
        <p:spPr>
          <a:xfrm>
            <a:off x="1444420" y="994047"/>
            <a:ext cx="9601200" cy="646331"/>
          </a:xfrm>
          <a:prstGeom prst="rect">
            <a:avLst/>
          </a:prstGeom>
          <a:noFill/>
        </p:spPr>
        <p:txBody>
          <a:bodyPr wrap="square">
            <a:spAutoFit/>
          </a:bodyPr>
          <a:lstStyle/>
          <a:p>
            <a:pPr algn="ctr"/>
            <a:r>
              <a:rPr lang="en-GB" sz="1800" noProof="1">
                <a:solidFill>
                  <a:srgbClr val="500652"/>
                </a:solidFill>
                <a:latin typeface="Geomanist Book" panose="02000503000000020004" pitchFamily="50" charset="0"/>
              </a:rPr>
              <a:t>As well as fixing any problems that have occurred, in some cases we might decide that the broker should recognise the disruption that they have caused. </a:t>
            </a:r>
            <a:endParaRPr lang="en-GB" noProof="1">
              <a:solidFill>
                <a:srgbClr val="500652"/>
              </a:solidFill>
              <a:latin typeface="Geomanist Book" panose="02000503000000020004" pitchFamily="50" charset="0"/>
            </a:endParaRPr>
          </a:p>
        </p:txBody>
      </p:sp>
      <p:pic>
        <p:nvPicPr>
          <p:cNvPr id="24" name="Graphic 23" descr="Pound with solid fill">
            <a:extLst>
              <a:ext uri="{FF2B5EF4-FFF2-40B4-BE49-F238E27FC236}">
                <a16:creationId xmlns:a16="http://schemas.microsoft.com/office/drawing/2014/main" id="{E980B2DD-4163-4E95-8801-1F3E4F35D8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766" y="2774866"/>
            <a:ext cx="914400" cy="914400"/>
          </a:xfrm>
          <a:prstGeom prst="rect">
            <a:avLst/>
          </a:prstGeom>
        </p:spPr>
      </p:pic>
      <p:pic>
        <p:nvPicPr>
          <p:cNvPr id="25" name="Graphic 24" descr="Brainstorm with solid fill">
            <a:extLst>
              <a:ext uri="{FF2B5EF4-FFF2-40B4-BE49-F238E27FC236}">
                <a16:creationId xmlns:a16="http://schemas.microsoft.com/office/drawing/2014/main" id="{F78025BE-E2A8-41FE-B3BB-3163C8A970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99727" y="2739888"/>
            <a:ext cx="914400" cy="914400"/>
          </a:xfrm>
          <a:prstGeom prst="rect">
            <a:avLst/>
          </a:prstGeom>
        </p:spPr>
      </p:pic>
      <p:pic>
        <p:nvPicPr>
          <p:cNvPr id="27" name="Picture 26" descr="Icon&#10;&#10;Description automatically generated with medium confidence">
            <a:extLst>
              <a:ext uri="{FF2B5EF4-FFF2-40B4-BE49-F238E27FC236}">
                <a16:creationId xmlns:a16="http://schemas.microsoft.com/office/drawing/2014/main" id="{01E05867-8D6D-4339-AA72-C02D621185C0}"/>
              </a:ext>
            </a:extLst>
          </p:cNvPr>
          <p:cNvPicPr>
            <a:picLocks noChangeAspect="1"/>
          </p:cNvPicPr>
          <p:nvPr/>
        </p:nvPicPr>
        <p:blipFill rotWithShape="1">
          <a:blip r:embed="rId8">
            <a:extLst>
              <a:ext uri="{28A0092B-C50C-407E-A947-70E740481C1C}">
                <a14:useLocalDpi xmlns:a14="http://schemas.microsoft.com/office/drawing/2010/main" val="0"/>
              </a:ext>
            </a:extLst>
          </a:blip>
          <a:srcRect l="25640" t="36167" r="26741" b="35000"/>
          <a:stretch/>
        </p:blipFill>
        <p:spPr>
          <a:xfrm>
            <a:off x="6911070" y="2658215"/>
            <a:ext cx="1306166" cy="1118647"/>
          </a:xfrm>
          <a:prstGeom prst="rect">
            <a:avLst/>
          </a:prstGeom>
        </p:spPr>
      </p:pic>
      <p:pic>
        <p:nvPicPr>
          <p:cNvPr id="29" name="Picture 28" descr="A picture containing graphical user interface&#10;&#10;Description automatically generated">
            <a:extLst>
              <a:ext uri="{FF2B5EF4-FFF2-40B4-BE49-F238E27FC236}">
                <a16:creationId xmlns:a16="http://schemas.microsoft.com/office/drawing/2014/main" id="{74ECD19B-6278-4583-9E72-80F1325EF430}"/>
              </a:ext>
            </a:extLst>
          </p:cNvPr>
          <p:cNvPicPr>
            <a:picLocks noChangeAspect="1"/>
          </p:cNvPicPr>
          <p:nvPr/>
        </p:nvPicPr>
        <p:blipFill rotWithShape="1">
          <a:blip r:embed="rId9">
            <a:extLst>
              <a:ext uri="{28A0092B-C50C-407E-A947-70E740481C1C}">
                <a14:useLocalDpi xmlns:a14="http://schemas.microsoft.com/office/drawing/2010/main" val="0"/>
              </a:ext>
            </a:extLst>
          </a:blip>
          <a:srcRect l="27687" t="44333" r="27687" b="44928"/>
          <a:stretch/>
        </p:blipFill>
        <p:spPr>
          <a:xfrm>
            <a:off x="9549337" y="2963383"/>
            <a:ext cx="2163748" cy="736482"/>
          </a:xfrm>
          <a:prstGeom prst="rect">
            <a:avLst/>
          </a:prstGeom>
        </p:spPr>
      </p:pic>
    </p:spTree>
    <p:extLst>
      <p:ext uri="{BB962C8B-B14F-4D97-AF65-F5344CB8AC3E}">
        <p14:creationId xmlns:p14="http://schemas.microsoft.com/office/powerpoint/2010/main" val="2555903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37DC890-C828-4B7E-81BB-050C18FF045B}"/>
              </a:ext>
            </a:extLst>
          </p:cNvPr>
          <p:cNvPicPr>
            <a:picLocks noChangeAspect="1"/>
          </p:cNvPicPr>
          <p:nvPr/>
        </p:nvPicPr>
        <p:blipFill rotWithShape="1">
          <a:blip r:embed="rId3">
            <a:alphaModFix amt="19000"/>
            <a:extLst>
              <a:ext uri="{28A0092B-C50C-407E-A947-70E740481C1C}">
                <a14:useLocalDpi xmlns:a14="http://schemas.microsoft.com/office/drawing/2010/main" val="0"/>
              </a:ext>
            </a:extLst>
          </a:blip>
          <a:srcRect l="21203" t="34208" r="24383" b="31371"/>
          <a:stretch/>
        </p:blipFill>
        <p:spPr>
          <a:xfrm>
            <a:off x="2626263" y="97385"/>
            <a:ext cx="6530197" cy="5842762"/>
          </a:xfrm>
          <a:prstGeom prst="rect">
            <a:avLst/>
          </a:prstGeom>
        </p:spPr>
      </p:pic>
      <p:sp>
        <p:nvSpPr>
          <p:cNvPr id="4" name="TextBox 3">
            <a:extLst>
              <a:ext uri="{FF2B5EF4-FFF2-40B4-BE49-F238E27FC236}">
                <a16:creationId xmlns:a16="http://schemas.microsoft.com/office/drawing/2014/main" id="{845031AD-DCE1-49B9-B5E9-6D4D623BB970}"/>
              </a:ext>
            </a:extLst>
          </p:cNvPr>
          <p:cNvSpPr txBox="1"/>
          <p:nvPr/>
        </p:nvSpPr>
        <p:spPr>
          <a:xfrm>
            <a:off x="0" y="0"/>
            <a:ext cx="1554480"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6. Resolutions  </a:t>
            </a:r>
          </a:p>
        </p:txBody>
      </p:sp>
      <p:sp>
        <p:nvSpPr>
          <p:cNvPr id="5" name="Title 1">
            <a:extLst>
              <a:ext uri="{FF2B5EF4-FFF2-40B4-BE49-F238E27FC236}">
                <a16:creationId xmlns:a16="http://schemas.microsoft.com/office/drawing/2014/main" id="{5275FABB-E5A8-4A79-9F96-2DEBC3EF6DDD}"/>
              </a:ext>
            </a:extLst>
          </p:cNvPr>
          <p:cNvSpPr txBox="1">
            <a:spLocks/>
          </p:cNvSpPr>
          <p:nvPr/>
        </p:nvSpPr>
        <p:spPr>
          <a:xfrm>
            <a:off x="0" y="228050"/>
            <a:ext cx="2526029" cy="632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spc="150" baseline="0">
                <a:solidFill>
                  <a:schemeClr val="tx2"/>
                </a:solidFill>
                <a:latin typeface="+mj-lt"/>
                <a:ea typeface="+mj-ea"/>
                <a:cs typeface="+mj-cs"/>
              </a:defRPr>
            </a:lvl1pPr>
          </a:lstStyle>
          <a:p>
            <a:r>
              <a:rPr lang="en-US" sz="1800" dirty="0">
                <a:solidFill>
                  <a:srgbClr val="660066"/>
                </a:solidFill>
                <a:latin typeface="Geomanist" panose="02000503000000020004" pitchFamily="50" charset="0"/>
              </a:rPr>
              <a:t>Time and Trouble </a:t>
            </a:r>
            <a:endParaRPr lang="en-GB" sz="1800" dirty="0">
              <a:solidFill>
                <a:srgbClr val="660066"/>
              </a:solidFill>
              <a:latin typeface="Geomanist" panose="02000503000000020004" pitchFamily="50" charset="0"/>
            </a:endParaRPr>
          </a:p>
        </p:txBody>
      </p:sp>
      <p:grpSp>
        <p:nvGrpSpPr>
          <p:cNvPr id="21" name="Group 20">
            <a:extLst>
              <a:ext uri="{FF2B5EF4-FFF2-40B4-BE49-F238E27FC236}">
                <a16:creationId xmlns:a16="http://schemas.microsoft.com/office/drawing/2014/main" id="{423E096E-5F7C-4D06-AFB2-FABE37337E92}"/>
              </a:ext>
            </a:extLst>
          </p:cNvPr>
          <p:cNvGrpSpPr/>
          <p:nvPr/>
        </p:nvGrpSpPr>
        <p:grpSpPr>
          <a:xfrm>
            <a:off x="1716405" y="1828243"/>
            <a:ext cx="2638267" cy="2031325"/>
            <a:chOff x="431171" y="1828243"/>
            <a:chExt cx="2638267" cy="2031325"/>
          </a:xfrm>
        </p:grpSpPr>
        <p:sp>
          <p:nvSpPr>
            <p:cNvPr id="10" name="TextBox 9">
              <a:extLst>
                <a:ext uri="{FF2B5EF4-FFF2-40B4-BE49-F238E27FC236}">
                  <a16:creationId xmlns:a16="http://schemas.microsoft.com/office/drawing/2014/main" id="{11835D9F-BF89-4226-9CE6-034E0541EF2A}"/>
                </a:ext>
              </a:extLst>
            </p:cNvPr>
            <p:cNvSpPr txBox="1"/>
            <p:nvPr/>
          </p:nvSpPr>
          <p:spPr>
            <a:xfrm>
              <a:off x="431171" y="1828243"/>
              <a:ext cx="2638267" cy="2031325"/>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r>
                <a:rPr lang="en-US" sz="1400" dirty="0">
                  <a:solidFill>
                    <a:srgbClr val="520051"/>
                  </a:solidFill>
                  <a:latin typeface="Geomanist" panose="02000503000000020004" pitchFamily="50" charset="0"/>
                </a:rPr>
                <a:t>Everyone is different</a:t>
              </a: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pic>
          <p:nvPicPr>
            <p:cNvPr id="13" name="Graphic 12" descr="Group with solid fill">
              <a:extLst>
                <a:ext uri="{FF2B5EF4-FFF2-40B4-BE49-F238E27FC236}">
                  <a16:creationId xmlns:a16="http://schemas.microsoft.com/office/drawing/2014/main" id="{19BF0E0B-29F2-4B8F-8E04-2FFEC3DC16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8804" y="1970184"/>
              <a:ext cx="1152234" cy="1152234"/>
            </a:xfrm>
            <a:prstGeom prst="rect">
              <a:avLst/>
            </a:prstGeom>
          </p:spPr>
        </p:pic>
      </p:grpSp>
      <p:sp>
        <p:nvSpPr>
          <p:cNvPr id="14" name="Rectangle 13">
            <a:extLst>
              <a:ext uri="{FF2B5EF4-FFF2-40B4-BE49-F238E27FC236}">
                <a16:creationId xmlns:a16="http://schemas.microsoft.com/office/drawing/2014/main" id="{828E2B99-6132-42DF-95E6-D3517D4FC292}"/>
              </a:ext>
            </a:extLst>
          </p:cNvPr>
          <p:cNvSpPr/>
          <p:nvPr/>
        </p:nvSpPr>
        <p:spPr>
          <a:xfrm>
            <a:off x="-1" y="5668199"/>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8CD684AF-EE1F-46CE-96E6-70D0F295150A}"/>
              </a:ext>
            </a:extLst>
          </p:cNvPr>
          <p:cNvGrpSpPr/>
          <p:nvPr/>
        </p:nvGrpSpPr>
        <p:grpSpPr>
          <a:xfrm>
            <a:off x="4776865" y="1828243"/>
            <a:ext cx="2638267" cy="2031325"/>
            <a:chOff x="3307274" y="1843625"/>
            <a:chExt cx="2638267" cy="2031325"/>
          </a:xfrm>
        </p:grpSpPr>
        <p:sp>
          <p:nvSpPr>
            <p:cNvPr id="11" name="TextBox 10">
              <a:extLst>
                <a:ext uri="{FF2B5EF4-FFF2-40B4-BE49-F238E27FC236}">
                  <a16:creationId xmlns:a16="http://schemas.microsoft.com/office/drawing/2014/main" id="{58B01595-72E8-449C-9C36-8332F13B7AC4}"/>
                </a:ext>
              </a:extLst>
            </p:cNvPr>
            <p:cNvSpPr txBox="1"/>
            <p:nvPr/>
          </p:nvSpPr>
          <p:spPr>
            <a:xfrm>
              <a:off x="3307274" y="1843625"/>
              <a:ext cx="2638267" cy="2031325"/>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srgbClr val="520051"/>
                  </a:solidFill>
                  <a:effectLst/>
                  <a:uLnTx/>
                  <a:uFillTx/>
                  <a:latin typeface="Geomanist" panose="02000503000000020004" pitchFamily="50" charset="0"/>
                </a:rPr>
                <a:t>We’ll take account of any payments the broker has already made</a:t>
              </a:r>
            </a:p>
          </p:txBody>
        </p:sp>
        <p:pic>
          <p:nvPicPr>
            <p:cNvPr id="19" name="Graphic 18" descr="Pound with solid fill">
              <a:extLst>
                <a:ext uri="{FF2B5EF4-FFF2-40B4-BE49-F238E27FC236}">
                  <a16:creationId xmlns:a16="http://schemas.microsoft.com/office/drawing/2014/main" id="{10184E91-5E31-4A6A-B773-7EACF015BA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1659" y="1970184"/>
              <a:ext cx="954806" cy="954806"/>
            </a:xfrm>
            <a:prstGeom prst="rect">
              <a:avLst/>
            </a:prstGeom>
          </p:spPr>
        </p:pic>
      </p:grpSp>
      <p:grpSp>
        <p:nvGrpSpPr>
          <p:cNvPr id="23" name="Group 22">
            <a:extLst>
              <a:ext uri="{FF2B5EF4-FFF2-40B4-BE49-F238E27FC236}">
                <a16:creationId xmlns:a16="http://schemas.microsoft.com/office/drawing/2014/main" id="{ACEA358E-8229-492F-A311-D98F12138074}"/>
              </a:ext>
            </a:extLst>
          </p:cNvPr>
          <p:cNvGrpSpPr/>
          <p:nvPr/>
        </p:nvGrpSpPr>
        <p:grpSpPr>
          <a:xfrm>
            <a:off x="7837328" y="1819666"/>
            <a:ext cx="2638267" cy="2031325"/>
            <a:chOff x="6183373" y="1843625"/>
            <a:chExt cx="2638267" cy="2031325"/>
          </a:xfrm>
        </p:grpSpPr>
        <p:sp>
          <p:nvSpPr>
            <p:cNvPr id="12" name="TextBox 11">
              <a:extLst>
                <a:ext uri="{FF2B5EF4-FFF2-40B4-BE49-F238E27FC236}">
                  <a16:creationId xmlns:a16="http://schemas.microsoft.com/office/drawing/2014/main" id="{1C6990EA-022E-4FAE-893A-3CACB3F4CDD1}"/>
                </a:ext>
              </a:extLst>
            </p:cNvPr>
            <p:cNvSpPr txBox="1"/>
            <p:nvPr/>
          </p:nvSpPr>
          <p:spPr>
            <a:xfrm>
              <a:off x="6183373" y="1843625"/>
              <a:ext cx="2638267" cy="2031325"/>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r>
                <a:rPr lang="en-US" sz="1400" dirty="0">
                  <a:solidFill>
                    <a:srgbClr val="520051"/>
                  </a:solidFill>
                  <a:latin typeface="Geomanist" panose="02000503000000020004" pitchFamily="50" charset="0"/>
                </a:rPr>
                <a:t>Not every mistake will be </a:t>
              </a:r>
              <a:r>
                <a:rPr lang="en-GB" sz="1400" dirty="0">
                  <a:solidFill>
                    <a:srgbClr val="520051"/>
                  </a:solidFill>
                  <a:latin typeface="Geomanist" panose="02000503000000020004" pitchFamily="50" charset="0"/>
                </a:rPr>
                <a:t>recognised</a:t>
              </a:r>
              <a:r>
                <a:rPr lang="en-US" sz="1400" dirty="0">
                  <a:solidFill>
                    <a:srgbClr val="520051"/>
                  </a:solidFill>
                  <a:latin typeface="Geomanist" panose="02000503000000020004" pitchFamily="50" charset="0"/>
                </a:rPr>
                <a:t> with a financial award</a:t>
              </a:r>
            </a:p>
          </p:txBody>
        </p:sp>
        <p:pic>
          <p:nvPicPr>
            <p:cNvPr id="20" name="Graphic 19" descr="Handshake with solid fill">
              <a:extLst>
                <a:ext uri="{FF2B5EF4-FFF2-40B4-BE49-F238E27FC236}">
                  <a16:creationId xmlns:a16="http://schemas.microsoft.com/office/drawing/2014/main" id="{27230F7E-6F42-487A-9BA5-F2EC92A06F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06049" y="1949844"/>
              <a:ext cx="1192913" cy="1192913"/>
            </a:xfrm>
            <a:prstGeom prst="rect">
              <a:avLst/>
            </a:prstGeom>
          </p:spPr>
        </p:pic>
      </p:grpSp>
    </p:spTree>
    <p:extLst>
      <p:ext uri="{BB962C8B-B14F-4D97-AF65-F5344CB8AC3E}">
        <p14:creationId xmlns:p14="http://schemas.microsoft.com/office/powerpoint/2010/main" val="4146518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4BBCFA-6F6B-48C9-9229-71010E76C51F}"/>
              </a:ext>
            </a:extLst>
          </p:cNvPr>
          <p:cNvPicPr>
            <a:picLocks noChangeAspect="1"/>
          </p:cNvPicPr>
          <p:nvPr/>
        </p:nvPicPr>
        <p:blipFill rotWithShape="1">
          <a:blip r:embed="rId3">
            <a:alphaModFix amt="19000"/>
            <a:extLst>
              <a:ext uri="{28A0092B-C50C-407E-A947-70E740481C1C}">
                <a14:useLocalDpi xmlns:a14="http://schemas.microsoft.com/office/drawing/2010/main" val="0"/>
              </a:ext>
            </a:extLst>
          </a:blip>
          <a:srcRect l="21203" t="34208" r="24383" b="31371"/>
          <a:stretch/>
        </p:blipFill>
        <p:spPr>
          <a:xfrm>
            <a:off x="2661719" y="389872"/>
            <a:ext cx="6530197" cy="5842762"/>
          </a:xfrm>
          <a:prstGeom prst="rect">
            <a:avLst/>
          </a:prstGeom>
        </p:spPr>
      </p:pic>
      <p:sp>
        <p:nvSpPr>
          <p:cNvPr id="4" name="TextBox 3">
            <a:extLst>
              <a:ext uri="{FF2B5EF4-FFF2-40B4-BE49-F238E27FC236}">
                <a16:creationId xmlns:a16="http://schemas.microsoft.com/office/drawing/2014/main" id="{A5C46352-F899-456E-BE99-392752C23BA0}"/>
              </a:ext>
            </a:extLst>
          </p:cNvPr>
          <p:cNvSpPr txBox="1"/>
          <p:nvPr/>
        </p:nvSpPr>
        <p:spPr>
          <a:xfrm>
            <a:off x="0" y="0"/>
            <a:ext cx="1554480"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6. Resolutions  </a:t>
            </a:r>
          </a:p>
        </p:txBody>
      </p:sp>
      <p:sp>
        <p:nvSpPr>
          <p:cNvPr id="5" name="Title 1">
            <a:extLst>
              <a:ext uri="{FF2B5EF4-FFF2-40B4-BE49-F238E27FC236}">
                <a16:creationId xmlns:a16="http://schemas.microsoft.com/office/drawing/2014/main" id="{B263E5C5-398E-4AAB-9B3D-35578127B734}"/>
              </a:ext>
            </a:extLst>
          </p:cNvPr>
          <p:cNvSpPr txBox="1">
            <a:spLocks/>
          </p:cNvSpPr>
          <p:nvPr/>
        </p:nvSpPr>
        <p:spPr>
          <a:xfrm>
            <a:off x="0" y="228050"/>
            <a:ext cx="2526029" cy="632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spc="150" baseline="0">
                <a:solidFill>
                  <a:schemeClr val="tx2"/>
                </a:solidFill>
                <a:latin typeface="+mj-lt"/>
                <a:ea typeface="+mj-ea"/>
                <a:cs typeface="+mj-cs"/>
              </a:defRPr>
            </a:lvl1pPr>
          </a:lstStyle>
          <a:p>
            <a:r>
              <a:rPr lang="en-US" sz="1800" dirty="0">
                <a:solidFill>
                  <a:srgbClr val="660066"/>
                </a:solidFill>
                <a:latin typeface="Geomanist" panose="02000503000000020004" pitchFamily="50" charset="0"/>
              </a:rPr>
              <a:t>Time and Trouble </a:t>
            </a:r>
            <a:endParaRPr lang="en-GB" sz="1800" dirty="0">
              <a:solidFill>
                <a:srgbClr val="660066"/>
              </a:solidFill>
              <a:latin typeface="Geomanist" panose="02000503000000020004" pitchFamily="50" charset="0"/>
            </a:endParaRPr>
          </a:p>
        </p:txBody>
      </p:sp>
      <p:sp>
        <p:nvSpPr>
          <p:cNvPr id="11" name="TextBox 10">
            <a:extLst>
              <a:ext uri="{FF2B5EF4-FFF2-40B4-BE49-F238E27FC236}">
                <a16:creationId xmlns:a16="http://schemas.microsoft.com/office/drawing/2014/main" id="{631A3C55-777D-45A7-A4B3-58E64F889333}"/>
              </a:ext>
            </a:extLst>
          </p:cNvPr>
          <p:cNvSpPr txBox="1"/>
          <p:nvPr/>
        </p:nvSpPr>
        <p:spPr>
          <a:xfrm>
            <a:off x="1716405" y="773904"/>
            <a:ext cx="2638267" cy="3600986"/>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b="1" dirty="0">
                <a:solidFill>
                  <a:srgbClr val="500652"/>
                </a:solidFill>
                <a:latin typeface="Geomanist Book" panose="02000503000000020004" pitchFamily="50" charset="0"/>
              </a:rPr>
              <a:t>£30 - £100</a:t>
            </a:r>
            <a:endParaRPr lang="en-GB" dirty="0">
              <a:solidFill>
                <a:srgbClr val="500652"/>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panose="02000503000000020004" pitchFamily="50" charset="0"/>
            </a:endParaRPr>
          </a:p>
          <a:p>
            <a:pPr algn="ctr">
              <a:defRPr/>
            </a:pPr>
            <a:r>
              <a:rPr lang="en-US" sz="1400" dirty="0">
                <a:solidFill>
                  <a:srgbClr val="500652"/>
                </a:solidFill>
                <a:latin typeface="Geomanist" panose="02000503000000020004" pitchFamily="50" charset="0"/>
              </a:rPr>
              <a:t>When more inconvenience or frustration than they might expect to in their day-to-day dealings with a broker such as </a:t>
            </a:r>
            <a:r>
              <a:rPr lang="en-US" sz="1400" b="1" dirty="0">
                <a:solidFill>
                  <a:srgbClr val="500652"/>
                </a:solidFill>
                <a:latin typeface="Geomanist" panose="02000503000000020004" pitchFamily="50" charset="0"/>
              </a:rPr>
              <a:t>not repeatedly not returning calls or responding to correspondence. </a:t>
            </a:r>
          </a:p>
        </p:txBody>
      </p:sp>
      <p:sp>
        <p:nvSpPr>
          <p:cNvPr id="14" name="TextBox 13">
            <a:extLst>
              <a:ext uri="{FF2B5EF4-FFF2-40B4-BE49-F238E27FC236}">
                <a16:creationId xmlns:a16="http://schemas.microsoft.com/office/drawing/2014/main" id="{008B46F8-17CC-4D3D-8903-E613D0620A62}"/>
              </a:ext>
            </a:extLst>
          </p:cNvPr>
          <p:cNvSpPr txBox="1"/>
          <p:nvPr/>
        </p:nvSpPr>
        <p:spPr>
          <a:xfrm>
            <a:off x="4651949" y="773904"/>
            <a:ext cx="2638267" cy="4031873"/>
          </a:xfrm>
          <a:prstGeom prst="rect">
            <a:avLst/>
          </a:prstGeom>
          <a:solidFill>
            <a:srgbClr val="69E1B3"/>
          </a:solidFill>
        </p:spPr>
        <p:txBody>
          <a:bodyPr wrap="square" rtlCol="0">
            <a:spAutoFit/>
          </a:bodyPr>
          <a:lstStyle/>
          <a:p>
            <a:pPr algn="ctr">
              <a:defRPr/>
            </a:pPr>
            <a:r>
              <a:rPr lang="en-US" b="1" dirty="0">
                <a:solidFill>
                  <a:srgbClr val="500652"/>
                </a:solidFill>
                <a:latin typeface="Geomanist Book" panose="02000503000000020004" pitchFamily="50" charset="0"/>
              </a:rPr>
              <a:t>£100 - £250</a:t>
            </a:r>
            <a:endParaRPr lang="en-GB" dirty="0">
              <a:solidFill>
                <a:srgbClr val="500652"/>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algn="ctr">
              <a:defRPr/>
            </a:pPr>
            <a:endParaRPr lang="en-US" sz="1400" dirty="0">
              <a:solidFill>
                <a:schemeClr val="tx1"/>
              </a:solidFill>
              <a:latin typeface="Geomanist" panose="02000503000000020004" pitchFamily="50" charset="0"/>
            </a:endParaRPr>
          </a:p>
          <a:p>
            <a:pPr algn="ctr">
              <a:defRPr/>
            </a:pPr>
            <a:endParaRPr lang="en-US" sz="1400" dirty="0">
              <a:latin typeface="Geomanist" panose="02000503000000020004" pitchFamily="50" charset="0"/>
            </a:endParaRPr>
          </a:p>
          <a:p>
            <a:pPr algn="ctr">
              <a:defRPr/>
            </a:pPr>
            <a:endParaRPr lang="en-US" sz="1400" dirty="0">
              <a:solidFill>
                <a:schemeClr val="tx1"/>
              </a:solidFill>
              <a:latin typeface="Geomanist" panose="02000503000000020004" pitchFamily="50" charset="0"/>
            </a:endParaRPr>
          </a:p>
          <a:p>
            <a:pPr algn="ctr">
              <a:defRPr/>
            </a:pPr>
            <a:endParaRPr lang="en-US" sz="1400" dirty="0">
              <a:solidFill>
                <a:schemeClr val="tx1"/>
              </a:solidFill>
              <a:latin typeface="Geomanist" panose="02000503000000020004" pitchFamily="50" charset="0"/>
            </a:endParaRPr>
          </a:p>
          <a:p>
            <a:pPr algn="ctr">
              <a:defRPr/>
            </a:pPr>
            <a:r>
              <a:rPr lang="en-US" sz="1400" dirty="0">
                <a:solidFill>
                  <a:srgbClr val="500652"/>
                </a:solidFill>
                <a:latin typeface="Geomanist" panose="02000503000000020004" pitchFamily="50" charset="0"/>
              </a:rPr>
              <a:t>When a microbusiness has experienced longer term problems which have caused a significant amount of upset – for example, </a:t>
            </a:r>
            <a:r>
              <a:rPr lang="en-US" sz="1400" b="1" dirty="0">
                <a:solidFill>
                  <a:srgbClr val="500652"/>
                </a:solidFill>
                <a:latin typeface="Geomanist" panose="02000503000000020004" pitchFamily="50" charset="0"/>
              </a:rPr>
              <a:t>receiving large payment demands that were not actually owed or not receiving help to sort out a serious problem.</a:t>
            </a:r>
          </a:p>
        </p:txBody>
      </p:sp>
      <p:sp>
        <p:nvSpPr>
          <p:cNvPr id="17" name="TextBox 16">
            <a:extLst>
              <a:ext uri="{FF2B5EF4-FFF2-40B4-BE49-F238E27FC236}">
                <a16:creationId xmlns:a16="http://schemas.microsoft.com/office/drawing/2014/main" id="{42F6C60A-5D4F-4D21-8648-A5CE3458566A}"/>
              </a:ext>
            </a:extLst>
          </p:cNvPr>
          <p:cNvSpPr txBox="1"/>
          <p:nvPr/>
        </p:nvSpPr>
        <p:spPr>
          <a:xfrm>
            <a:off x="7587493" y="773904"/>
            <a:ext cx="2638267" cy="4247317"/>
          </a:xfrm>
          <a:prstGeom prst="rect">
            <a:avLst/>
          </a:prstGeom>
          <a:solidFill>
            <a:srgbClr val="69E1B3"/>
          </a:solidFill>
        </p:spPr>
        <p:txBody>
          <a:bodyPr wrap="square" rtlCol="0">
            <a:spAutoFit/>
          </a:bodyPr>
          <a:lstStyle/>
          <a:p>
            <a:pPr algn="ctr">
              <a:defRPr/>
            </a:pPr>
            <a:r>
              <a:rPr lang="en-US" b="1" dirty="0">
                <a:solidFill>
                  <a:srgbClr val="500652"/>
                </a:solidFill>
                <a:latin typeface="Geomanist Book" panose="02000503000000020004" pitchFamily="50" charset="0"/>
              </a:rPr>
              <a:t>£250 - £500</a:t>
            </a:r>
            <a:endParaRPr lang="en-GB" dirty="0">
              <a:solidFill>
                <a:srgbClr val="500652"/>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panose="02000503000000020004" pitchFamily="50" charset="0"/>
            </a:endParaRPr>
          </a:p>
          <a:p>
            <a:pPr algn="ctr">
              <a:defRPr/>
            </a:pPr>
            <a:endParaRPr lang="en-US" sz="1400" dirty="0">
              <a:solidFill>
                <a:schemeClr val="tx1"/>
              </a:solidFill>
              <a:latin typeface="Geomanist" panose="02000503000000020004" pitchFamily="50" charset="0"/>
            </a:endParaRPr>
          </a:p>
          <a:p>
            <a:pPr algn="ctr">
              <a:defRPr/>
            </a:pPr>
            <a:endParaRPr lang="en-US" sz="1400" dirty="0">
              <a:solidFill>
                <a:schemeClr val="tx1"/>
              </a:solidFill>
              <a:latin typeface="Geomanist" panose="02000503000000020004" pitchFamily="50" charset="0"/>
            </a:endParaRPr>
          </a:p>
          <a:p>
            <a:pPr algn="ctr">
              <a:defRPr/>
            </a:pPr>
            <a:r>
              <a:rPr lang="en-US" sz="1400" dirty="0">
                <a:solidFill>
                  <a:srgbClr val="500652"/>
                </a:solidFill>
                <a:latin typeface="Geomanist" panose="02000503000000020004" pitchFamily="50" charset="0"/>
              </a:rPr>
              <a:t>This level of award should be made in situations where the microbusiness has been put in an extremely distressing situation – for example, </a:t>
            </a:r>
            <a:r>
              <a:rPr lang="en-US" sz="1400" b="1" dirty="0">
                <a:solidFill>
                  <a:srgbClr val="500652"/>
                </a:solidFill>
                <a:latin typeface="Geomanist" panose="02000503000000020004" pitchFamily="50" charset="0"/>
              </a:rPr>
              <a:t>where their personal data has been shared inappropriately or the broker’s actions have affected the long-term running of the microbusiness.</a:t>
            </a:r>
          </a:p>
        </p:txBody>
      </p:sp>
      <p:pic>
        <p:nvPicPr>
          <p:cNvPr id="21" name="Picture 20" descr="A picture containing clipart, vector graphics&#10;&#10;Description automatically generated">
            <a:extLst>
              <a:ext uri="{FF2B5EF4-FFF2-40B4-BE49-F238E27FC236}">
                <a16:creationId xmlns:a16="http://schemas.microsoft.com/office/drawing/2014/main" id="{F6D59DD8-29AE-4C9C-814B-51400B48A220}"/>
              </a:ext>
            </a:extLst>
          </p:cNvPr>
          <p:cNvPicPr>
            <a:picLocks noChangeAspect="1"/>
          </p:cNvPicPr>
          <p:nvPr/>
        </p:nvPicPr>
        <p:blipFill rotWithShape="1">
          <a:blip r:embed="rId4">
            <a:extLst>
              <a:ext uri="{28A0092B-C50C-407E-A947-70E740481C1C}">
                <a14:useLocalDpi xmlns:a14="http://schemas.microsoft.com/office/drawing/2010/main" val="0"/>
              </a:ext>
            </a:extLst>
          </a:blip>
          <a:srcRect l="24025" t="20833" r="23937" b="35167"/>
          <a:stretch/>
        </p:blipFill>
        <p:spPr>
          <a:xfrm>
            <a:off x="2399339" y="1251197"/>
            <a:ext cx="1272398" cy="1521738"/>
          </a:xfrm>
          <a:prstGeom prst="rect">
            <a:avLst/>
          </a:prstGeom>
        </p:spPr>
      </p:pic>
      <p:sp>
        <p:nvSpPr>
          <p:cNvPr id="22" name="Rectangle 21">
            <a:extLst>
              <a:ext uri="{FF2B5EF4-FFF2-40B4-BE49-F238E27FC236}">
                <a16:creationId xmlns:a16="http://schemas.microsoft.com/office/drawing/2014/main" id="{605E062D-E30B-4980-A4EB-51FD8A01A174}"/>
              </a:ext>
            </a:extLst>
          </p:cNvPr>
          <p:cNvSpPr/>
          <p:nvPr/>
        </p:nvSpPr>
        <p:spPr>
          <a:xfrm>
            <a:off x="-1" y="5668199"/>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A picture containing clipart, vector graphics&#10;&#10;Description automatically generated">
            <a:extLst>
              <a:ext uri="{FF2B5EF4-FFF2-40B4-BE49-F238E27FC236}">
                <a16:creationId xmlns:a16="http://schemas.microsoft.com/office/drawing/2014/main" id="{169C074C-A6E2-43A1-A156-E14555BE8149}"/>
              </a:ext>
            </a:extLst>
          </p:cNvPr>
          <p:cNvPicPr>
            <a:picLocks noChangeAspect="1"/>
          </p:cNvPicPr>
          <p:nvPr/>
        </p:nvPicPr>
        <p:blipFill rotWithShape="1">
          <a:blip r:embed="rId4">
            <a:extLst>
              <a:ext uri="{28A0092B-C50C-407E-A947-70E740481C1C}">
                <a14:useLocalDpi xmlns:a14="http://schemas.microsoft.com/office/drawing/2010/main" val="0"/>
              </a:ext>
            </a:extLst>
          </a:blip>
          <a:srcRect l="24025" t="20833" r="23937" b="35167"/>
          <a:stretch/>
        </p:blipFill>
        <p:spPr>
          <a:xfrm>
            <a:off x="5334883" y="1251197"/>
            <a:ext cx="1272398" cy="1521738"/>
          </a:xfrm>
          <a:prstGeom prst="rect">
            <a:avLst/>
          </a:prstGeom>
        </p:spPr>
      </p:pic>
      <p:pic>
        <p:nvPicPr>
          <p:cNvPr id="24" name="Picture 23" descr="A picture containing clipart, vector graphics&#10;&#10;Description automatically generated">
            <a:extLst>
              <a:ext uri="{FF2B5EF4-FFF2-40B4-BE49-F238E27FC236}">
                <a16:creationId xmlns:a16="http://schemas.microsoft.com/office/drawing/2014/main" id="{BE866398-1758-43F8-8C10-35DF23C22930}"/>
              </a:ext>
            </a:extLst>
          </p:cNvPr>
          <p:cNvPicPr>
            <a:picLocks noChangeAspect="1"/>
          </p:cNvPicPr>
          <p:nvPr/>
        </p:nvPicPr>
        <p:blipFill rotWithShape="1">
          <a:blip r:embed="rId4">
            <a:extLst>
              <a:ext uri="{28A0092B-C50C-407E-A947-70E740481C1C}">
                <a14:useLocalDpi xmlns:a14="http://schemas.microsoft.com/office/drawing/2010/main" val="0"/>
              </a:ext>
            </a:extLst>
          </a:blip>
          <a:srcRect l="24025" t="20833" r="23937" b="35167"/>
          <a:stretch/>
        </p:blipFill>
        <p:spPr>
          <a:xfrm>
            <a:off x="8270427" y="1251197"/>
            <a:ext cx="1272398" cy="1521738"/>
          </a:xfrm>
          <a:prstGeom prst="rect">
            <a:avLst/>
          </a:prstGeom>
        </p:spPr>
      </p:pic>
    </p:spTree>
    <p:extLst>
      <p:ext uri="{BB962C8B-B14F-4D97-AF65-F5344CB8AC3E}">
        <p14:creationId xmlns:p14="http://schemas.microsoft.com/office/powerpoint/2010/main" val="352829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9239E7-9F98-41F3-83DD-7B7FF27A4FAC}"/>
              </a:ext>
            </a:extLst>
          </p:cNvPr>
          <p:cNvSpPr txBox="1"/>
          <p:nvPr/>
        </p:nvSpPr>
        <p:spPr>
          <a:xfrm>
            <a:off x="0" y="0"/>
            <a:ext cx="1691640"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7. Case Studies  </a:t>
            </a:r>
          </a:p>
        </p:txBody>
      </p:sp>
      <p:sp>
        <p:nvSpPr>
          <p:cNvPr id="10" name="Rectangle 9">
            <a:extLst>
              <a:ext uri="{FF2B5EF4-FFF2-40B4-BE49-F238E27FC236}">
                <a16:creationId xmlns:a16="http://schemas.microsoft.com/office/drawing/2014/main" id="{7250D155-FE2F-4FE9-AA00-3923B60A4D27}"/>
              </a:ext>
            </a:extLst>
          </p:cNvPr>
          <p:cNvSpPr/>
          <p:nvPr/>
        </p:nvSpPr>
        <p:spPr>
          <a:xfrm>
            <a:off x="-1" y="5668199"/>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481C8AC-37ED-4B03-9692-0F510062B2B1}"/>
              </a:ext>
            </a:extLst>
          </p:cNvPr>
          <p:cNvSpPr txBox="1"/>
          <p:nvPr/>
        </p:nvSpPr>
        <p:spPr>
          <a:xfrm>
            <a:off x="360491" y="1829704"/>
            <a:ext cx="2549540" cy="3108543"/>
          </a:xfrm>
          <a:prstGeom prst="rect">
            <a:avLst/>
          </a:prstGeom>
          <a:solidFill>
            <a:srgbClr val="69E1B3"/>
          </a:solidFill>
        </p:spPr>
        <p:txBody>
          <a:bodyPr wrap="square" rtlCol="0">
            <a:spAutoFit/>
          </a:bodyPr>
          <a:lstStyle/>
          <a:p>
            <a:r>
              <a:rPr lang="en-US" sz="1400" dirty="0">
                <a:solidFill>
                  <a:srgbClr val="500652"/>
                </a:solidFill>
                <a:latin typeface="Geomanist" panose="02000503000000020004" pitchFamily="50" charset="0"/>
              </a:rPr>
              <a:t>The microbusiness was told by a broker that their preferred supplier </a:t>
            </a:r>
            <a:r>
              <a:rPr lang="en-US" sz="1400" b="1" dirty="0">
                <a:solidFill>
                  <a:srgbClr val="500652"/>
                </a:solidFill>
                <a:latin typeface="Geomanist" panose="02000503000000020004" pitchFamily="50" charset="0"/>
              </a:rPr>
              <a:t>would be unable to support their AMR meter type and agreed a contract with a different supplier over a two-year term.</a:t>
            </a:r>
          </a:p>
          <a:p>
            <a:endParaRPr lang="en-US" sz="1400" b="1" dirty="0">
              <a:solidFill>
                <a:srgbClr val="500652"/>
              </a:solidFill>
              <a:latin typeface="Geomanist" panose="02000503000000020004" pitchFamily="50" charset="0"/>
            </a:endParaRPr>
          </a:p>
          <a:p>
            <a:r>
              <a:rPr lang="en-US" sz="1400" dirty="0">
                <a:solidFill>
                  <a:srgbClr val="500652"/>
                </a:solidFill>
                <a:latin typeface="Geomanist" panose="02000503000000020004" pitchFamily="50" charset="0"/>
              </a:rPr>
              <a:t>They later learned that the preferred supplier could in fact support their meter and could offer a contract at lower rates than had been agreed.</a:t>
            </a:r>
          </a:p>
        </p:txBody>
      </p:sp>
      <p:sp>
        <p:nvSpPr>
          <p:cNvPr id="12" name="TextBox 11">
            <a:extLst>
              <a:ext uri="{FF2B5EF4-FFF2-40B4-BE49-F238E27FC236}">
                <a16:creationId xmlns:a16="http://schemas.microsoft.com/office/drawing/2014/main" id="{1DBF5179-2288-4EBF-872B-62262BBA04F5}"/>
              </a:ext>
            </a:extLst>
          </p:cNvPr>
          <p:cNvSpPr txBox="1"/>
          <p:nvPr/>
        </p:nvSpPr>
        <p:spPr>
          <a:xfrm>
            <a:off x="3316559" y="1829704"/>
            <a:ext cx="2549540" cy="2677656"/>
          </a:xfrm>
          <a:prstGeom prst="rect">
            <a:avLst/>
          </a:prstGeom>
          <a:solidFill>
            <a:srgbClr val="00A88F"/>
          </a:solid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520051"/>
                </a:solidFill>
                <a:latin typeface="Geomanist" panose="02000503000000020004" pitchFamily="50" charset="0"/>
              </a:rPr>
              <a:t>The broker initially didn’t respond.</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520051"/>
                </a:solidFill>
                <a:latin typeface="Geomanist" panose="02000503000000020004" pitchFamily="50" charset="0"/>
              </a:rPr>
              <a:t>The broker later confirmed the contract details clearly stated within the validation call.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520051"/>
                </a:solidFill>
                <a:latin typeface="Geomanist" panose="02000503000000020004" pitchFamily="50" charset="0"/>
              </a:rPr>
              <a:t>No further action taken.</a:t>
            </a:r>
            <a:endParaRPr lang="en-US" sz="1400" dirty="0">
              <a:solidFill>
                <a:srgbClr val="500652"/>
              </a:solidFill>
              <a:latin typeface="Geomanist"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grpSp>
        <p:nvGrpSpPr>
          <p:cNvPr id="14" name="Group 13">
            <a:extLst>
              <a:ext uri="{FF2B5EF4-FFF2-40B4-BE49-F238E27FC236}">
                <a16:creationId xmlns:a16="http://schemas.microsoft.com/office/drawing/2014/main" id="{917DED34-B233-4C1D-A508-0BEDC0F0878E}"/>
              </a:ext>
            </a:extLst>
          </p:cNvPr>
          <p:cNvGrpSpPr/>
          <p:nvPr/>
        </p:nvGrpSpPr>
        <p:grpSpPr>
          <a:xfrm>
            <a:off x="137607" y="1179163"/>
            <a:ext cx="2995308" cy="569627"/>
            <a:chOff x="118031" y="3390357"/>
            <a:chExt cx="1857074" cy="742829"/>
          </a:xfrm>
        </p:grpSpPr>
        <p:sp>
          <p:nvSpPr>
            <p:cNvPr id="15" name="Arrow: Chevron 14">
              <a:extLst>
                <a:ext uri="{FF2B5EF4-FFF2-40B4-BE49-F238E27FC236}">
                  <a16:creationId xmlns:a16="http://schemas.microsoft.com/office/drawing/2014/main" id="{FEDB0920-4BDD-44DE-84AE-4701AADCF961}"/>
                </a:ext>
              </a:extLst>
            </p:cNvPr>
            <p:cNvSpPr/>
            <p:nvPr/>
          </p:nvSpPr>
          <p:spPr>
            <a:xfrm>
              <a:off x="118031" y="3390357"/>
              <a:ext cx="1857074" cy="742829"/>
            </a:xfrm>
            <a:prstGeom prst="chevron">
              <a:avLst/>
            </a:prstGeom>
            <a:solidFill>
              <a:srgbClr val="69E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id="{1EB96EF2-15A1-44A5-B896-5C47DA991C26}"/>
                </a:ext>
              </a:extLst>
            </p:cNvPr>
            <p:cNvSpPr txBox="1"/>
            <p:nvPr/>
          </p:nvSpPr>
          <p:spPr>
            <a:xfrm>
              <a:off x="489446"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rgbClr val="520051"/>
                  </a:solidFill>
                  <a:latin typeface="Geomanist Book" panose="02000503000000020004" pitchFamily="50" charset="0"/>
                </a:rPr>
                <a:t>The Dispute</a:t>
              </a:r>
              <a:endParaRPr lang="en-GB" sz="1600" b="1" kern="1200" dirty="0">
                <a:solidFill>
                  <a:srgbClr val="520051"/>
                </a:solidFill>
                <a:latin typeface="Geomanist Book" panose="02000503000000020004" pitchFamily="50" charset="0"/>
              </a:endParaRPr>
            </a:p>
          </p:txBody>
        </p:sp>
      </p:grpSp>
      <p:grpSp>
        <p:nvGrpSpPr>
          <p:cNvPr id="17" name="Group 16">
            <a:extLst>
              <a:ext uri="{FF2B5EF4-FFF2-40B4-BE49-F238E27FC236}">
                <a16:creationId xmlns:a16="http://schemas.microsoft.com/office/drawing/2014/main" id="{574F14FA-8E00-48F3-B6F6-F0A75EF2311D}"/>
              </a:ext>
            </a:extLst>
          </p:cNvPr>
          <p:cNvGrpSpPr/>
          <p:nvPr/>
        </p:nvGrpSpPr>
        <p:grpSpPr>
          <a:xfrm>
            <a:off x="3093676" y="1195267"/>
            <a:ext cx="2995308" cy="569627"/>
            <a:chOff x="4714155" y="3390357"/>
            <a:chExt cx="1857074" cy="742829"/>
          </a:xfrm>
        </p:grpSpPr>
        <p:sp>
          <p:nvSpPr>
            <p:cNvPr id="18" name="Arrow: Chevron 17">
              <a:extLst>
                <a:ext uri="{FF2B5EF4-FFF2-40B4-BE49-F238E27FC236}">
                  <a16:creationId xmlns:a16="http://schemas.microsoft.com/office/drawing/2014/main" id="{4F64259B-5134-4D29-AD2C-78D8CDF90585}"/>
                </a:ext>
              </a:extLst>
            </p:cNvPr>
            <p:cNvSpPr/>
            <p:nvPr/>
          </p:nvSpPr>
          <p:spPr>
            <a:xfrm>
              <a:off x="4714155" y="3390357"/>
              <a:ext cx="1857074" cy="742829"/>
            </a:xfrm>
            <a:prstGeom prst="chevron">
              <a:avLst/>
            </a:prstGeom>
            <a:solidFill>
              <a:srgbClr val="00A88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Arrow: Chevron 6">
              <a:extLst>
                <a:ext uri="{FF2B5EF4-FFF2-40B4-BE49-F238E27FC236}">
                  <a16:creationId xmlns:a16="http://schemas.microsoft.com/office/drawing/2014/main" id="{576DDCD6-A87F-4B28-9F47-0A187A20F183}"/>
                </a:ext>
              </a:extLst>
            </p:cNvPr>
            <p:cNvSpPr txBox="1"/>
            <p:nvPr/>
          </p:nvSpPr>
          <p:spPr>
            <a:xfrm>
              <a:off x="5085570"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dirty="0">
                  <a:solidFill>
                    <a:srgbClr val="520051"/>
                  </a:solidFill>
                  <a:latin typeface="Geomanist Book" panose="02000503000000020004" pitchFamily="50" charset="0"/>
                </a:rPr>
                <a:t>The Broker Response</a:t>
              </a:r>
              <a:endParaRPr lang="en-GB" sz="1600" b="1" kern="1200" dirty="0">
                <a:solidFill>
                  <a:srgbClr val="520051"/>
                </a:solidFill>
                <a:latin typeface="Geomanist Book" panose="02000503000000020004" pitchFamily="50" charset="0"/>
              </a:endParaRPr>
            </a:p>
          </p:txBody>
        </p:sp>
      </p:grpSp>
      <p:grpSp>
        <p:nvGrpSpPr>
          <p:cNvPr id="20" name="Group 19">
            <a:extLst>
              <a:ext uri="{FF2B5EF4-FFF2-40B4-BE49-F238E27FC236}">
                <a16:creationId xmlns:a16="http://schemas.microsoft.com/office/drawing/2014/main" id="{7454CA40-BE93-4942-BD7B-555D823B9048}"/>
              </a:ext>
            </a:extLst>
          </p:cNvPr>
          <p:cNvGrpSpPr/>
          <p:nvPr/>
        </p:nvGrpSpPr>
        <p:grpSpPr>
          <a:xfrm>
            <a:off x="9000695" y="1195267"/>
            <a:ext cx="2995308" cy="569627"/>
            <a:chOff x="8356833" y="3390357"/>
            <a:chExt cx="1857074" cy="742829"/>
          </a:xfrm>
        </p:grpSpPr>
        <p:sp>
          <p:nvSpPr>
            <p:cNvPr id="21" name="Arrow: Chevron 20">
              <a:extLst>
                <a:ext uri="{FF2B5EF4-FFF2-40B4-BE49-F238E27FC236}">
                  <a16:creationId xmlns:a16="http://schemas.microsoft.com/office/drawing/2014/main" id="{AC8215E4-72CC-4527-AD01-792CB5870BFB}"/>
                </a:ext>
              </a:extLst>
            </p:cNvPr>
            <p:cNvSpPr/>
            <p:nvPr/>
          </p:nvSpPr>
          <p:spPr>
            <a:xfrm>
              <a:off x="8356833" y="3390357"/>
              <a:ext cx="1857074" cy="742829"/>
            </a:xfrm>
            <a:prstGeom prst="chevron">
              <a:avLst/>
            </a:prstGeom>
            <a:solidFill>
              <a:srgbClr val="5200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Arrow: Chevron 8">
              <a:extLst>
                <a:ext uri="{FF2B5EF4-FFF2-40B4-BE49-F238E27FC236}">
                  <a16:creationId xmlns:a16="http://schemas.microsoft.com/office/drawing/2014/main" id="{029E6CA9-E914-418E-8A8B-F02994362C90}"/>
                </a:ext>
              </a:extLst>
            </p:cNvPr>
            <p:cNvSpPr txBox="1"/>
            <p:nvPr/>
          </p:nvSpPr>
          <p:spPr>
            <a:xfrm>
              <a:off x="8728248"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bg1"/>
                  </a:solidFill>
                  <a:latin typeface="Geomanist Book" panose="02000503000000020004" pitchFamily="50" charset="0"/>
                </a:rPr>
                <a:t>OS Resolution</a:t>
              </a:r>
              <a:endParaRPr lang="en-GB" sz="1600" b="1" kern="1200" dirty="0">
                <a:solidFill>
                  <a:schemeClr val="bg1"/>
                </a:solidFill>
                <a:latin typeface="Geomanist Book" panose="02000503000000020004" pitchFamily="50" charset="0"/>
              </a:endParaRPr>
            </a:p>
          </p:txBody>
        </p:sp>
      </p:grpSp>
      <p:sp>
        <p:nvSpPr>
          <p:cNvPr id="23" name="TextBox 22">
            <a:extLst>
              <a:ext uri="{FF2B5EF4-FFF2-40B4-BE49-F238E27FC236}">
                <a16:creationId xmlns:a16="http://schemas.microsoft.com/office/drawing/2014/main" id="{77F3279D-788D-4301-A44F-4896DD319BA3}"/>
              </a:ext>
            </a:extLst>
          </p:cNvPr>
          <p:cNvSpPr txBox="1"/>
          <p:nvPr/>
        </p:nvSpPr>
        <p:spPr>
          <a:xfrm>
            <a:off x="6267511" y="1829704"/>
            <a:ext cx="2549540" cy="3970318"/>
          </a:xfrm>
          <a:prstGeom prst="rect">
            <a:avLst/>
          </a:prstGeom>
          <a:solidFill>
            <a:srgbClr val="520051"/>
          </a:solid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Geomanist" panose="02000503000000020004" pitchFamily="50" charset="0"/>
              </a:rPr>
              <a:t>Pre-sales call was requested but, was unavailable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chemeClr val="bg1"/>
                </a:solidFill>
                <a:latin typeface="Geomanist" panose="02000503000000020004" pitchFamily="50" charset="0"/>
              </a:rPr>
              <a:t>Available evidence </a:t>
            </a:r>
            <a:r>
              <a:rPr lang="en-US" sz="1400" dirty="0">
                <a:solidFill>
                  <a:schemeClr val="bg1"/>
                </a:solidFill>
                <a:latin typeface="Geomanist" panose="02000503000000020004" pitchFamily="50" charset="0"/>
              </a:rPr>
              <a:t>– sales validation call and the microbusiness’ testimony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bg1"/>
                </a:solidFill>
                <a:latin typeface="Geomanist" panose="02000503000000020004" pitchFamily="50" charset="0"/>
              </a:rPr>
              <a:t>We noted the microbusiness quoted information in the pre-sales call about support of their AMR meter type</a:t>
            </a:r>
            <a:r>
              <a:rPr lang="en-US" sz="1400" dirty="0">
                <a:solidFill>
                  <a:schemeClr val="bg1"/>
                </a:solidFill>
                <a:latin typeface="Geomanist" panose="02000503000000020004" pitchFamily="50" charset="0"/>
              </a:rPr>
              <a:t> but wasn’t referred to in the sales validation call.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Geomanist" panose="02000503000000020004" pitchFamily="50" charset="0"/>
              </a:rPr>
              <a:t>The m</a:t>
            </a:r>
            <a:r>
              <a:rPr kumimoji="0" lang="en-US" sz="1400" b="0" i="0" u="none" strike="noStrike" kern="1200" cap="none" spc="0" normalizeH="0" baseline="0" noProof="0" dirty="0" err="1">
                <a:ln>
                  <a:noFill/>
                </a:ln>
                <a:solidFill>
                  <a:schemeClr val="bg1"/>
                </a:solidFill>
                <a:effectLst/>
                <a:uLnTx/>
                <a:uFillTx/>
                <a:latin typeface="Geomanist" panose="02000503000000020004" pitchFamily="50" charset="0"/>
              </a:rPr>
              <a:t>icrobusiness</a:t>
            </a:r>
            <a:r>
              <a:rPr kumimoji="0" lang="en-US" sz="1400" b="0" i="0" u="none" strike="noStrike" kern="1200" cap="none" spc="0" normalizeH="0" baseline="0" noProof="0" dirty="0">
                <a:ln>
                  <a:noFill/>
                </a:ln>
                <a:solidFill>
                  <a:schemeClr val="bg1"/>
                </a:solidFill>
                <a:effectLst/>
                <a:uLnTx/>
                <a:uFillTx/>
                <a:latin typeface="Geomanist" panose="02000503000000020004" pitchFamily="50" charset="0"/>
              </a:rPr>
              <a:t> complained immediately after they spoke to </a:t>
            </a:r>
            <a:r>
              <a:rPr kumimoji="0" lang="en-US" sz="1400" b="0" i="0" u="none" strike="noStrike" kern="1200" cap="none" spc="0" normalizeH="0" baseline="0" noProof="0" dirty="0" err="1">
                <a:ln>
                  <a:noFill/>
                </a:ln>
                <a:solidFill>
                  <a:schemeClr val="bg1"/>
                </a:solidFill>
                <a:effectLst/>
                <a:uLnTx/>
                <a:uFillTx/>
                <a:latin typeface="Geomanist" panose="02000503000000020004" pitchFamily="50" charset="0"/>
              </a:rPr>
              <a:t>pref</a:t>
            </a:r>
            <a:r>
              <a:rPr lang="en-US" sz="1400" dirty="0">
                <a:solidFill>
                  <a:schemeClr val="bg1"/>
                </a:solidFill>
                <a:latin typeface="Geomanist" panose="02000503000000020004" pitchFamily="50" charset="0"/>
              </a:rPr>
              <a:t>erred supplier.</a:t>
            </a:r>
            <a:endParaRPr kumimoji="0" lang="en-US" sz="1400" b="0" i="0" u="none" strike="noStrike" kern="1200" cap="none" spc="0" normalizeH="0" baseline="0" noProof="0" dirty="0">
              <a:ln>
                <a:noFill/>
              </a:ln>
              <a:solidFill>
                <a:schemeClr val="bg1"/>
              </a:solidFill>
              <a:effectLst/>
              <a:uLnTx/>
              <a:uFillTx/>
              <a:latin typeface="Geomanist Book" panose="02000503000000020004" pitchFamily="50" charset="0"/>
            </a:endParaRPr>
          </a:p>
        </p:txBody>
      </p:sp>
      <p:grpSp>
        <p:nvGrpSpPr>
          <p:cNvPr id="27" name="Group 26">
            <a:extLst>
              <a:ext uri="{FF2B5EF4-FFF2-40B4-BE49-F238E27FC236}">
                <a16:creationId xmlns:a16="http://schemas.microsoft.com/office/drawing/2014/main" id="{70622A81-69BA-4AAE-B4BF-3788C5A04A01}"/>
              </a:ext>
            </a:extLst>
          </p:cNvPr>
          <p:cNvGrpSpPr/>
          <p:nvPr/>
        </p:nvGrpSpPr>
        <p:grpSpPr>
          <a:xfrm>
            <a:off x="6049745" y="1204811"/>
            <a:ext cx="2995308" cy="569627"/>
            <a:chOff x="8356834" y="3390357"/>
            <a:chExt cx="1857074" cy="742829"/>
          </a:xfrm>
        </p:grpSpPr>
        <p:sp>
          <p:nvSpPr>
            <p:cNvPr id="28" name="Arrow: Chevron 27">
              <a:extLst>
                <a:ext uri="{FF2B5EF4-FFF2-40B4-BE49-F238E27FC236}">
                  <a16:creationId xmlns:a16="http://schemas.microsoft.com/office/drawing/2014/main" id="{A33E0C3D-0147-40A0-AFAE-0FF84BD3E872}"/>
                </a:ext>
              </a:extLst>
            </p:cNvPr>
            <p:cNvSpPr/>
            <p:nvPr/>
          </p:nvSpPr>
          <p:spPr>
            <a:xfrm>
              <a:off x="8356834" y="3390357"/>
              <a:ext cx="1857074" cy="742829"/>
            </a:xfrm>
            <a:prstGeom prst="chevron">
              <a:avLst/>
            </a:prstGeom>
            <a:solidFill>
              <a:srgbClr val="5200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Arrow: Chevron 8">
              <a:extLst>
                <a:ext uri="{FF2B5EF4-FFF2-40B4-BE49-F238E27FC236}">
                  <a16:creationId xmlns:a16="http://schemas.microsoft.com/office/drawing/2014/main" id="{5B44541F-45BE-4268-AF46-B0CC57D0787B}"/>
                </a:ext>
              </a:extLst>
            </p:cNvPr>
            <p:cNvSpPr txBox="1"/>
            <p:nvPr/>
          </p:nvSpPr>
          <p:spPr>
            <a:xfrm>
              <a:off x="8728248"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bg1"/>
                  </a:solidFill>
                  <a:latin typeface="Geomanist Book" panose="02000503000000020004" pitchFamily="50" charset="0"/>
                </a:rPr>
                <a:t>OS Review</a:t>
              </a:r>
              <a:endParaRPr lang="en-GB" sz="1600" b="1" kern="1200" dirty="0">
                <a:solidFill>
                  <a:schemeClr val="bg1"/>
                </a:solidFill>
                <a:latin typeface="Geomanist Book" panose="02000503000000020004" pitchFamily="50" charset="0"/>
              </a:endParaRPr>
            </a:p>
          </p:txBody>
        </p:sp>
      </p:grpSp>
      <p:sp>
        <p:nvSpPr>
          <p:cNvPr id="33" name="TextBox 32">
            <a:extLst>
              <a:ext uri="{FF2B5EF4-FFF2-40B4-BE49-F238E27FC236}">
                <a16:creationId xmlns:a16="http://schemas.microsoft.com/office/drawing/2014/main" id="{FD3557A0-CF3B-4CD0-8992-8262F3242A97}"/>
              </a:ext>
            </a:extLst>
          </p:cNvPr>
          <p:cNvSpPr txBox="1"/>
          <p:nvPr/>
        </p:nvSpPr>
        <p:spPr>
          <a:xfrm>
            <a:off x="9218463" y="1848515"/>
            <a:ext cx="2549540" cy="2893100"/>
          </a:xfrm>
          <a:prstGeom prst="rect">
            <a:avLst/>
          </a:prstGeom>
          <a:solidFill>
            <a:srgbClr val="520051"/>
          </a:solid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schemeClr val="bg1"/>
                </a:solidFill>
                <a:effectLst/>
                <a:uLnTx/>
                <a:uFillTx/>
                <a:latin typeface="Geomanist Book" panose="02000503000000020004" pitchFamily="50" charset="0"/>
              </a:rPr>
              <a:t>Mis-selling had occurred </a:t>
            </a:r>
          </a:p>
          <a:p>
            <a:pPr marR="0" lvl="0" defTabSz="914400" rtl="0" eaLnBrk="1" fontAlgn="auto" latinLnBrk="0" hangingPunct="1">
              <a:lnSpc>
                <a:spcPct val="100000"/>
              </a:lnSpc>
              <a:spcBef>
                <a:spcPts val="0"/>
              </a:spcBef>
              <a:spcAft>
                <a:spcPts val="0"/>
              </a:spcAft>
              <a:buClrTx/>
              <a:buSzTx/>
              <a:tabLst/>
              <a:defRPr/>
            </a:pPr>
            <a:endParaRPr lang="en-US" sz="1400" dirty="0">
              <a:solidFill>
                <a:schemeClr val="bg1"/>
              </a:solidFill>
              <a:latin typeface="Geomanist Book"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r>
              <a:rPr lang="en-US" sz="1400" dirty="0">
                <a:solidFill>
                  <a:schemeClr val="bg1"/>
                </a:solidFill>
                <a:latin typeface="Geomanist Book" panose="02000503000000020004" pitchFamily="50" charset="0"/>
              </a:rPr>
              <a:t>Remedy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Geomanist" panose="02000503000000020004" pitchFamily="50" charset="0"/>
              </a:rPr>
              <a:t>Credit to reflect the difference in rates charged and the preferred supplier rates for the two-year period based on average consumption. </a:t>
            </a:r>
            <a:r>
              <a:rPr lang="en-US" sz="1400" b="1" dirty="0">
                <a:solidFill>
                  <a:schemeClr val="bg1"/>
                </a:solidFill>
                <a:latin typeface="Geomanist" panose="02000503000000020004" pitchFamily="50" charset="0"/>
              </a:rPr>
              <a:t>This amounted to £1,125.</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Geomanist" panose="02000503000000020004" pitchFamily="50" charset="0"/>
              </a:rPr>
              <a:t>Goodwill payment of £75 and an apology</a:t>
            </a:r>
            <a:r>
              <a:rPr lang="en-US" sz="1400" b="1" dirty="0">
                <a:solidFill>
                  <a:schemeClr val="bg1"/>
                </a:solidFill>
                <a:latin typeface="Geomanist" panose="02000503000000020004" pitchFamily="50" charset="0"/>
              </a:rPr>
              <a:t>.</a:t>
            </a:r>
            <a:endParaRPr kumimoji="0" lang="en-US" sz="1400" b="1" i="0" u="none" strike="noStrike" kern="1200" cap="none" spc="0" normalizeH="0" baseline="0" noProof="0" dirty="0">
              <a:ln>
                <a:noFill/>
              </a:ln>
              <a:solidFill>
                <a:schemeClr val="bg1"/>
              </a:solidFill>
              <a:effectLst/>
              <a:uLnTx/>
              <a:uFillTx/>
              <a:latin typeface="Geomanist Book" panose="02000503000000020004" pitchFamily="50"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Geomanist Book" panose="02000503000000020004" pitchFamily="50" charset="0"/>
            </a:endParaRPr>
          </a:p>
        </p:txBody>
      </p:sp>
      <p:sp>
        <p:nvSpPr>
          <p:cNvPr id="34" name="Title 1">
            <a:extLst>
              <a:ext uri="{FF2B5EF4-FFF2-40B4-BE49-F238E27FC236}">
                <a16:creationId xmlns:a16="http://schemas.microsoft.com/office/drawing/2014/main" id="{E777CDE2-CE31-40C5-80FD-95D25B71F5F5}"/>
              </a:ext>
            </a:extLst>
          </p:cNvPr>
          <p:cNvSpPr txBox="1">
            <a:spLocks/>
          </p:cNvSpPr>
          <p:nvPr/>
        </p:nvSpPr>
        <p:spPr>
          <a:xfrm>
            <a:off x="0" y="228050"/>
            <a:ext cx="2526029" cy="632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spc="150" baseline="0">
                <a:solidFill>
                  <a:schemeClr val="tx2"/>
                </a:solidFill>
                <a:latin typeface="+mj-lt"/>
                <a:ea typeface="+mj-ea"/>
                <a:cs typeface="+mj-cs"/>
              </a:defRPr>
            </a:lvl1pPr>
          </a:lstStyle>
          <a:p>
            <a:r>
              <a:rPr lang="en-US" sz="1800" dirty="0">
                <a:solidFill>
                  <a:srgbClr val="660066"/>
                </a:solidFill>
                <a:latin typeface="Geomanist" panose="02000503000000020004" pitchFamily="50" charset="0"/>
              </a:rPr>
              <a:t>Case Study #1</a:t>
            </a:r>
            <a:endParaRPr lang="en-GB" sz="1800" dirty="0">
              <a:solidFill>
                <a:srgbClr val="660066"/>
              </a:solidFill>
              <a:latin typeface="Geomanist" panose="02000503000000020004" pitchFamily="50" charset="0"/>
            </a:endParaRPr>
          </a:p>
        </p:txBody>
      </p:sp>
    </p:spTree>
    <p:extLst>
      <p:ext uri="{BB962C8B-B14F-4D97-AF65-F5344CB8AC3E}">
        <p14:creationId xmlns:p14="http://schemas.microsoft.com/office/powerpoint/2010/main" val="82104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9239E7-9F98-41F3-83DD-7B7FF27A4FAC}"/>
              </a:ext>
            </a:extLst>
          </p:cNvPr>
          <p:cNvSpPr txBox="1"/>
          <p:nvPr/>
        </p:nvSpPr>
        <p:spPr>
          <a:xfrm>
            <a:off x="0" y="0"/>
            <a:ext cx="1691640"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7. Case Studies  </a:t>
            </a:r>
          </a:p>
        </p:txBody>
      </p:sp>
      <p:sp>
        <p:nvSpPr>
          <p:cNvPr id="10" name="Rectangle 9">
            <a:extLst>
              <a:ext uri="{FF2B5EF4-FFF2-40B4-BE49-F238E27FC236}">
                <a16:creationId xmlns:a16="http://schemas.microsoft.com/office/drawing/2014/main" id="{7250D155-FE2F-4FE9-AA00-3923B60A4D27}"/>
              </a:ext>
            </a:extLst>
          </p:cNvPr>
          <p:cNvSpPr/>
          <p:nvPr/>
        </p:nvSpPr>
        <p:spPr>
          <a:xfrm>
            <a:off x="-1" y="5668199"/>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481C8AC-37ED-4B03-9692-0F510062B2B1}"/>
              </a:ext>
            </a:extLst>
          </p:cNvPr>
          <p:cNvSpPr txBox="1"/>
          <p:nvPr/>
        </p:nvSpPr>
        <p:spPr>
          <a:xfrm>
            <a:off x="360491" y="1826559"/>
            <a:ext cx="2549540" cy="2246769"/>
          </a:xfrm>
          <a:prstGeom prst="rect">
            <a:avLst/>
          </a:prstGeom>
          <a:solidFill>
            <a:srgbClr val="69E1B3"/>
          </a:solidFill>
        </p:spPr>
        <p:txBody>
          <a:bodyPr wrap="square" rtlCol="0">
            <a:spAutoFit/>
          </a:bodyPr>
          <a:lstStyle/>
          <a:p>
            <a:r>
              <a:rPr lang="en-US" sz="1400" dirty="0">
                <a:solidFill>
                  <a:srgbClr val="500652"/>
                </a:solidFill>
                <a:latin typeface="Geomanist" panose="02000503000000020004" pitchFamily="50" charset="0"/>
              </a:rPr>
              <a:t>The microbusiness claimed they had been sold a contract which had a fixed monthly payment of £110 for two years and wanted this to be honoured. </a:t>
            </a:r>
          </a:p>
          <a:p>
            <a:r>
              <a:rPr lang="en-US" sz="1400" dirty="0">
                <a:solidFill>
                  <a:srgbClr val="500652"/>
                </a:solidFill>
                <a:latin typeface="Geomanist" panose="02000503000000020004" pitchFamily="50" charset="0"/>
              </a:rPr>
              <a:t>They had received a direct debit increase notification after three months to £160 per month.</a:t>
            </a:r>
          </a:p>
        </p:txBody>
      </p:sp>
      <p:sp>
        <p:nvSpPr>
          <p:cNvPr id="12" name="TextBox 11">
            <a:extLst>
              <a:ext uri="{FF2B5EF4-FFF2-40B4-BE49-F238E27FC236}">
                <a16:creationId xmlns:a16="http://schemas.microsoft.com/office/drawing/2014/main" id="{1DBF5179-2288-4EBF-872B-62262BBA04F5}"/>
              </a:ext>
            </a:extLst>
          </p:cNvPr>
          <p:cNvSpPr txBox="1"/>
          <p:nvPr/>
        </p:nvSpPr>
        <p:spPr>
          <a:xfrm>
            <a:off x="3316560" y="1826559"/>
            <a:ext cx="2549540" cy="2462213"/>
          </a:xfrm>
          <a:prstGeom prst="rect">
            <a:avLst/>
          </a:prstGeom>
          <a:solidFill>
            <a:srgbClr val="00A88F"/>
          </a:solidFill>
        </p:spPr>
        <p:txBody>
          <a:bodyPr wrap="square" rtlCol="0">
            <a:spAutoFit/>
          </a:bodyPr>
          <a:lstStyle/>
          <a:p>
            <a:pPr>
              <a:defRPr/>
            </a:pPr>
            <a:r>
              <a:rPr lang="en-US" sz="1400" dirty="0">
                <a:solidFill>
                  <a:srgbClr val="500652"/>
                </a:solidFill>
                <a:latin typeface="Geomanist" panose="02000503000000020004" pitchFamily="50" charset="0"/>
              </a:rPr>
              <a:t>The broker reviewed and maintained the contract sold was valid and the monthly payment was to be variable. The complaint was escalated to OS via a deadlock letter. </a:t>
            </a:r>
          </a:p>
          <a:p>
            <a:pPr marR="0" lvl="0"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grpSp>
        <p:nvGrpSpPr>
          <p:cNvPr id="14" name="Group 13">
            <a:extLst>
              <a:ext uri="{FF2B5EF4-FFF2-40B4-BE49-F238E27FC236}">
                <a16:creationId xmlns:a16="http://schemas.microsoft.com/office/drawing/2014/main" id="{917DED34-B233-4C1D-A508-0BEDC0F0878E}"/>
              </a:ext>
            </a:extLst>
          </p:cNvPr>
          <p:cNvGrpSpPr/>
          <p:nvPr/>
        </p:nvGrpSpPr>
        <p:grpSpPr>
          <a:xfrm>
            <a:off x="137607" y="1179163"/>
            <a:ext cx="2995308" cy="569627"/>
            <a:chOff x="118031" y="3390357"/>
            <a:chExt cx="1857074" cy="742829"/>
          </a:xfrm>
        </p:grpSpPr>
        <p:sp>
          <p:nvSpPr>
            <p:cNvPr id="15" name="Arrow: Chevron 14">
              <a:extLst>
                <a:ext uri="{FF2B5EF4-FFF2-40B4-BE49-F238E27FC236}">
                  <a16:creationId xmlns:a16="http://schemas.microsoft.com/office/drawing/2014/main" id="{FEDB0920-4BDD-44DE-84AE-4701AADCF961}"/>
                </a:ext>
              </a:extLst>
            </p:cNvPr>
            <p:cNvSpPr/>
            <p:nvPr/>
          </p:nvSpPr>
          <p:spPr>
            <a:xfrm>
              <a:off x="118031" y="3390357"/>
              <a:ext cx="1857074" cy="742829"/>
            </a:xfrm>
            <a:prstGeom prst="chevron">
              <a:avLst/>
            </a:prstGeom>
            <a:solidFill>
              <a:srgbClr val="69E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id="{1EB96EF2-15A1-44A5-B896-5C47DA991C26}"/>
                </a:ext>
              </a:extLst>
            </p:cNvPr>
            <p:cNvSpPr txBox="1"/>
            <p:nvPr/>
          </p:nvSpPr>
          <p:spPr>
            <a:xfrm>
              <a:off x="489446"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rgbClr val="520051"/>
                  </a:solidFill>
                  <a:latin typeface="Geomanist Book" panose="02000503000000020004" pitchFamily="50" charset="0"/>
                </a:rPr>
                <a:t>The Dispute</a:t>
              </a:r>
              <a:endParaRPr lang="en-GB" sz="1600" b="1" kern="1200" dirty="0">
                <a:solidFill>
                  <a:srgbClr val="520051"/>
                </a:solidFill>
                <a:latin typeface="Geomanist Book" panose="02000503000000020004" pitchFamily="50" charset="0"/>
              </a:endParaRPr>
            </a:p>
          </p:txBody>
        </p:sp>
      </p:grpSp>
      <p:grpSp>
        <p:nvGrpSpPr>
          <p:cNvPr id="17" name="Group 16">
            <a:extLst>
              <a:ext uri="{FF2B5EF4-FFF2-40B4-BE49-F238E27FC236}">
                <a16:creationId xmlns:a16="http://schemas.microsoft.com/office/drawing/2014/main" id="{574F14FA-8E00-48F3-B6F6-F0A75EF2311D}"/>
              </a:ext>
            </a:extLst>
          </p:cNvPr>
          <p:cNvGrpSpPr/>
          <p:nvPr/>
        </p:nvGrpSpPr>
        <p:grpSpPr>
          <a:xfrm>
            <a:off x="3093676" y="1195267"/>
            <a:ext cx="2995308" cy="569627"/>
            <a:chOff x="4714155" y="3390357"/>
            <a:chExt cx="1857074" cy="742829"/>
          </a:xfrm>
        </p:grpSpPr>
        <p:sp>
          <p:nvSpPr>
            <p:cNvPr id="18" name="Arrow: Chevron 17">
              <a:extLst>
                <a:ext uri="{FF2B5EF4-FFF2-40B4-BE49-F238E27FC236}">
                  <a16:creationId xmlns:a16="http://schemas.microsoft.com/office/drawing/2014/main" id="{4F64259B-5134-4D29-AD2C-78D8CDF90585}"/>
                </a:ext>
              </a:extLst>
            </p:cNvPr>
            <p:cNvSpPr/>
            <p:nvPr/>
          </p:nvSpPr>
          <p:spPr>
            <a:xfrm>
              <a:off x="4714155" y="3390357"/>
              <a:ext cx="1857074" cy="742829"/>
            </a:xfrm>
            <a:prstGeom prst="chevron">
              <a:avLst/>
            </a:prstGeom>
            <a:solidFill>
              <a:srgbClr val="00A88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Arrow: Chevron 6">
              <a:extLst>
                <a:ext uri="{FF2B5EF4-FFF2-40B4-BE49-F238E27FC236}">
                  <a16:creationId xmlns:a16="http://schemas.microsoft.com/office/drawing/2014/main" id="{576DDCD6-A87F-4B28-9F47-0A187A20F183}"/>
                </a:ext>
              </a:extLst>
            </p:cNvPr>
            <p:cNvSpPr txBox="1"/>
            <p:nvPr/>
          </p:nvSpPr>
          <p:spPr>
            <a:xfrm>
              <a:off x="5085570"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dirty="0">
                  <a:solidFill>
                    <a:srgbClr val="520051"/>
                  </a:solidFill>
                  <a:latin typeface="Geomanist Book" panose="02000503000000020004" pitchFamily="50" charset="0"/>
                </a:rPr>
                <a:t>The Broker Response</a:t>
              </a:r>
              <a:endParaRPr lang="en-GB" sz="1600" b="1" kern="1200" dirty="0">
                <a:solidFill>
                  <a:srgbClr val="520051"/>
                </a:solidFill>
                <a:latin typeface="Geomanist Book" panose="02000503000000020004" pitchFamily="50" charset="0"/>
              </a:endParaRPr>
            </a:p>
          </p:txBody>
        </p:sp>
      </p:grpSp>
      <p:grpSp>
        <p:nvGrpSpPr>
          <p:cNvPr id="20" name="Group 19">
            <a:extLst>
              <a:ext uri="{FF2B5EF4-FFF2-40B4-BE49-F238E27FC236}">
                <a16:creationId xmlns:a16="http://schemas.microsoft.com/office/drawing/2014/main" id="{7454CA40-BE93-4942-BD7B-555D823B9048}"/>
              </a:ext>
            </a:extLst>
          </p:cNvPr>
          <p:cNvGrpSpPr/>
          <p:nvPr/>
        </p:nvGrpSpPr>
        <p:grpSpPr>
          <a:xfrm>
            <a:off x="9000695" y="1195267"/>
            <a:ext cx="2995308" cy="569627"/>
            <a:chOff x="8356833" y="3390357"/>
            <a:chExt cx="1857074" cy="742829"/>
          </a:xfrm>
        </p:grpSpPr>
        <p:sp>
          <p:nvSpPr>
            <p:cNvPr id="21" name="Arrow: Chevron 20">
              <a:extLst>
                <a:ext uri="{FF2B5EF4-FFF2-40B4-BE49-F238E27FC236}">
                  <a16:creationId xmlns:a16="http://schemas.microsoft.com/office/drawing/2014/main" id="{AC8215E4-72CC-4527-AD01-792CB5870BFB}"/>
                </a:ext>
              </a:extLst>
            </p:cNvPr>
            <p:cNvSpPr/>
            <p:nvPr/>
          </p:nvSpPr>
          <p:spPr>
            <a:xfrm>
              <a:off x="8356833" y="3390357"/>
              <a:ext cx="1857074" cy="742829"/>
            </a:xfrm>
            <a:prstGeom prst="chevron">
              <a:avLst/>
            </a:prstGeom>
            <a:solidFill>
              <a:srgbClr val="5200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Arrow: Chevron 8">
              <a:extLst>
                <a:ext uri="{FF2B5EF4-FFF2-40B4-BE49-F238E27FC236}">
                  <a16:creationId xmlns:a16="http://schemas.microsoft.com/office/drawing/2014/main" id="{029E6CA9-E914-418E-8A8B-F02994362C90}"/>
                </a:ext>
              </a:extLst>
            </p:cNvPr>
            <p:cNvSpPr txBox="1"/>
            <p:nvPr/>
          </p:nvSpPr>
          <p:spPr>
            <a:xfrm>
              <a:off x="8728248"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bg1"/>
                  </a:solidFill>
                  <a:latin typeface="Geomanist Book" panose="02000503000000020004" pitchFamily="50" charset="0"/>
                </a:rPr>
                <a:t>OS Resolution</a:t>
              </a:r>
              <a:endParaRPr lang="en-GB" sz="1600" b="1" kern="1200" dirty="0">
                <a:solidFill>
                  <a:schemeClr val="bg1"/>
                </a:solidFill>
                <a:latin typeface="Geomanist Book" panose="02000503000000020004" pitchFamily="50" charset="0"/>
              </a:endParaRPr>
            </a:p>
          </p:txBody>
        </p:sp>
      </p:grpSp>
      <p:sp>
        <p:nvSpPr>
          <p:cNvPr id="23" name="TextBox 22">
            <a:extLst>
              <a:ext uri="{FF2B5EF4-FFF2-40B4-BE49-F238E27FC236}">
                <a16:creationId xmlns:a16="http://schemas.microsoft.com/office/drawing/2014/main" id="{77F3279D-788D-4301-A44F-4896DD319BA3}"/>
              </a:ext>
            </a:extLst>
          </p:cNvPr>
          <p:cNvSpPr txBox="1"/>
          <p:nvPr/>
        </p:nvSpPr>
        <p:spPr>
          <a:xfrm>
            <a:off x="6272628" y="1823414"/>
            <a:ext cx="2549540" cy="4832092"/>
          </a:xfrm>
          <a:prstGeom prst="rect">
            <a:avLst/>
          </a:prstGeom>
          <a:solidFill>
            <a:srgbClr val="520051"/>
          </a:solid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schemeClr val="bg1"/>
                </a:solidFill>
                <a:effectLst/>
                <a:uLnTx/>
                <a:uFillTx/>
                <a:latin typeface="Geomanist" panose="02000503000000020004" pitchFamily="50" charset="0"/>
              </a:rPr>
              <a:t>We listened to the validation and found that: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Geomanist" panose="02000503000000020004" pitchFamily="50" charset="0"/>
              </a:rPr>
              <a:t>Key terms were discussed.</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Geomanist" panose="02000503000000020004" pitchFamily="50" charset="0"/>
              </a:rPr>
              <a:t>The microbusiness agreed.</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Geomanist" panose="02000503000000020004" pitchFamily="50" charset="0"/>
              </a:rPr>
              <a:t>No specific mention of monthly payments.</a:t>
            </a:r>
          </a:p>
          <a:p>
            <a:pPr marR="0" lvl="0" defTabSz="914400" rtl="0" eaLnBrk="1" fontAlgn="auto" latinLnBrk="0" hangingPunct="1">
              <a:lnSpc>
                <a:spcPct val="100000"/>
              </a:lnSpc>
              <a:spcBef>
                <a:spcPts val="0"/>
              </a:spcBef>
              <a:spcAft>
                <a:spcPts val="0"/>
              </a:spcAft>
              <a:buClrTx/>
              <a:buSzTx/>
              <a:tabLst/>
              <a:defRPr/>
            </a:pPr>
            <a:endParaRPr lang="en-US" sz="1400" dirty="0">
              <a:solidFill>
                <a:schemeClr val="bg1"/>
              </a:solidFill>
              <a:latin typeface="Geomanist"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r>
              <a:rPr lang="en-US" sz="1400" dirty="0">
                <a:solidFill>
                  <a:schemeClr val="bg1"/>
                </a:solidFill>
                <a:latin typeface="Geomanist" panose="02000503000000020004" pitchFamily="50" charset="0"/>
              </a:rPr>
              <a:t>We requested copy of initial call, two days previous and found that: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Geomanist" panose="02000503000000020004" pitchFamily="50" charset="0"/>
              </a:rPr>
              <a:t>The direct debit was discussed.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Geomanist" panose="02000503000000020004" pitchFamily="50" charset="0"/>
              </a:rPr>
              <a:t>The broker advised amount may vary depending on consumption.</a:t>
            </a:r>
          </a:p>
          <a:p>
            <a:pPr marL="285750" indent="-285750">
              <a:buFont typeface="Arial" panose="020B0604020202020204" pitchFamily="34" charset="0"/>
              <a:buChar char="•"/>
              <a:defRPr/>
            </a:pPr>
            <a:r>
              <a:rPr lang="en-US" sz="1400" dirty="0">
                <a:solidFill>
                  <a:schemeClr val="bg1"/>
                </a:solidFill>
                <a:latin typeface="Geomanist" panose="02000503000000020004" pitchFamily="50" charset="0"/>
              </a:rPr>
              <a:t>Direct debit would start at </a:t>
            </a:r>
            <a:r>
              <a:rPr lang="en-GB" sz="1400" dirty="0">
                <a:solidFill>
                  <a:schemeClr val="bg1"/>
                </a:solidFill>
                <a:latin typeface="Geomanist" panose="02000503000000020004" pitchFamily="50" charset="0"/>
              </a:rPr>
              <a:t>£110.</a:t>
            </a:r>
          </a:p>
          <a:p>
            <a:pPr>
              <a:defRPr/>
            </a:pPr>
            <a:r>
              <a:rPr lang="en-US" sz="1400" b="1" dirty="0">
                <a:solidFill>
                  <a:schemeClr val="bg1"/>
                </a:solidFill>
                <a:latin typeface="Geomanist" panose="02000503000000020004" pitchFamily="50" charset="0"/>
              </a:rPr>
              <a:t>Based on this evidence, </a:t>
            </a:r>
            <a:r>
              <a:rPr lang="en-GB" sz="1400" b="1" dirty="0">
                <a:solidFill>
                  <a:schemeClr val="bg1"/>
                </a:solidFill>
                <a:latin typeface="Geomanist" panose="02000503000000020004" pitchFamily="50" charset="0"/>
              </a:rPr>
              <a:t>it appeared the microbusiness had mis-understood</a:t>
            </a:r>
            <a:r>
              <a:rPr lang="en-GB" sz="1400" dirty="0">
                <a:solidFill>
                  <a:schemeClr val="bg1"/>
                </a:solidFill>
                <a:latin typeface="Geomanist" panose="02000503000000020004" pitchFamily="50" charset="0"/>
              </a:rPr>
              <a:t>.</a:t>
            </a:r>
          </a:p>
        </p:txBody>
      </p:sp>
      <p:grpSp>
        <p:nvGrpSpPr>
          <p:cNvPr id="27" name="Group 26">
            <a:extLst>
              <a:ext uri="{FF2B5EF4-FFF2-40B4-BE49-F238E27FC236}">
                <a16:creationId xmlns:a16="http://schemas.microsoft.com/office/drawing/2014/main" id="{70622A81-69BA-4AAE-B4BF-3788C5A04A01}"/>
              </a:ext>
            </a:extLst>
          </p:cNvPr>
          <p:cNvGrpSpPr/>
          <p:nvPr/>
        </p:nvGrpSpPr>
        <p:grpSpPr>
          <a:xfrm>
            <a:off x="6049745" y="1204811"/>
            <a:ext cx="2995308" cy="569627"/>
            <a:chOff x="8356834" y="3390357"/>
            <a:chExt cx="1857074" cy="742829"/>
          </a:xfrm>
        </p:grpSpPr>
        <p:sp>
          <p:nvSpPr>
            <p:cNvPr id="28" name="Arrow: Chevron 27">
              <a:extLst>
                <a:ext uri="{FF2B5EF4-FFF2-40B4-BE49-F238E27FC236}">
                  <a16:creationId xmlns:a16="http://schemas.microsoft.com/office/drawing/2014/main" id="{A33E0C3D-0147-40A0-AFAE-0FF84BD3E872}"/>
                </a:ext>
              </a:extLst>
            </p:cNvPr>
            <p:cNvSpPr/>
            <p:nvPr/>
          </p:nvSpPr>
          <p:spPr>
            <a:xfrm>
              <a:off x="8356834" y="3390357"/>
              <a:ext cx="1857074" cy="742829"/>
            </a:xfrm>
            <a:prstGeom prst="chevron">
              <a:avLst/>
            </a:prstGeom>
            <a:solidFill>
              <a:srgbClr val="5200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Arrow: Chevron 8">
              <a:extLst>
                <a:ext uri="{FF2B5EF4-FFF2-40B4-BE49-F238E27FC236}">
                  <a16:creationId xmlns:a16="http://schemas.microsoft.com/office/drawing/2014/main" id="{5B44541F-45BE-4268-AF46-B0CC57D0787B}"/>
                </a:ext>
              </a:extLst>
            </p:cNvPr>
            <p:cNvSpPr txBox="1"/>
            <p:nvPr/>
          </p:nvSpPr>
          <p:spPr>
            <a:xfrm>
              <a:off x="8728248"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bg1"/>
                  </a:solidFill>
                  <a:latin typeface="Geomanist Book" panose="02000503000000020004" pitchFamily="50" charset="0"/>
                </a:rPr>
                <a:t>OS Review</a:t>
              </a:r>
              <a:endParaRPr lang="en-GB" sz="1600" b="1" kern="1200" dirty="0">
                <a:solidFill>
                  <a:schemeClr val="bg1"/>
                </a:solidFill>
                <a:latin typeface="Geomanist Book" panose="02000503000000020004" pitchFamily="50" charset="0"/>
              </a:endParaRPr>
            </a:p>
          </p:txBody>
        </p:sp>
      </p:grpSp>
      <p:sp>
        <p:nvSpPr>
          <p:cNvPr id="33" name="TextBox 32">
            <a:extLst>
              <a:ext uri="{FF2B5EF4-FFF2-40B4-BE49-F238E27FC236}">
                <a16:creationId xmlns:a16="http://schemas.microsoft.com/office/drawing/2014/main" id="{FD3557A0-CF3B-4CD0-8992-8262F3242A97}"/>
              </a:ext>
            </a:extLst>
          </p:cNvPr>
          <p:cNvSpPr txBox="1"/>
          <p:nvPr/>
        </p:nvSpPr>
        <p:spPr>
          <a:xfrm>
            <a:off x="9223579" y="1823414"/>
            <a:ext cx="2549540" cy="1600438"/>
          </a:xfrm>
          <a:prstGeom prst="rect">
            <a:avLst/>
          </a:prstGeom>
          <a:solidFill>
            <a:srgbClr val="520051"/>
          </a:solidFill>
        </p:spPr>
        <p:txBody>
          <a:bodyPr wrap="square" rtlCol="0">
            <a:spAutoFit/>
          </a:bodyPr>
          <a:lstStyle/>
          <a:p>
            <a:r>
              <a:rPr lang="en-GB" sz="1400" dirty="0">
                <a:solidFill>
                  <a:schemeClr val="bg1"/>
                </a:solidFill>
                <a:latin typeface="Geomanist" panose="02000503000000020004" pitchFamily="50" charset="0"/>
              </a:rPr>
              <a:t>As we could see that the sale had been conducted correctly, with appropriate information provided, we decided that no remedy or award was warranted.</a:t>
            </a:r>
            <a:endParaRPr lang="en-US" sz="1200" dirty="0">
              <a:solidFill>
                <a:schemeClr val="bg1"/>
              </a:solidFill>
              <a:latin typeface="Geomanist"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chemeClr val="bg1"/>
              </a:solidFill>
              <a:effectLst/>
              <a:uLnTx/>
              <a:uFillTx/>
              <a:latin typeface="Geomanist Book" panose="02000503000000020004" pitchFamily="50" charset="0"/>
            </a:endParaRPr>
          </a:p>
        </p:txBody>
      </p:sp>
      <p:sp>
        <p:nvSpPr>
          <p:cNvPr id="24" name="Title 1">
            <a:extLst>
              <a:ext uri="{FF2B5EF4-FFF2-40B4-BE49-F238E27FC236}">
                <a16:creationId xmlns:a16="http://schemas.microsoft.com/office/drawing/2014/main" id="{D01FEFF7-8DEA-41AA-9D34-99E00B796CB6}"/>
              </a:ext>
            </a:extLst>
          </p:cNvPr>
          <p:cNvSpPr txBox="1">
            <a:spLocks/>
          </p:cNvSpPr>
          <p:nvPr/>
        </p:nvSpPr>
        <p:spPr>
          <a:xfrm>
            <a:off x="0" y="228050"/>
            <a:ext cx="2526029" cy="632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spc="150" baseline="0">
                <a:solidFill>
                  <a:schemeClr val="tx2"/>
                </a:solidFill>
                <a:latin typeface="+mj-lt"/>
                <a:ea typeface="+mj-ea"/>
                <a:cs typeface="+mj-cs"/>
              </a:defRPr>
            </a:lvl1pPr>
          </a:lstStyle>
          <a:p>
            <a:r>
              <a:rPr lang="en-US" sz="1800" dirty="0">
                <a:solidFill>
                  <a:srgbClr val="660066"/>
                </a:solidFill>
                <a:latin typeface="Geomanist" panose="02000503000000020004" pitchFamily="50" charset="0"/>
              </a:rPr>
              <a:t>Case Study #2</a:t>
            </a:r>
            <a:endParaRPr lang="en-GB" sz="1800" dirty="0">
              <a:solidFill>
                <a:srgbClr val="660066"/>
              </a:solidFill>
              <a:latin typeface="Geomanist" panose="02000503000000020004" pitchFamily="50" charset="0"/>
            </a:endParaRPr>
          </a:p>
        </p:txBody>
      </p:sp>
    </p:spTree>
    <p:extLst>
      <p:ext uri="{BB962C8B-B14F-4D97-AF65-F5344CB8AC3E}">
        <p14:creationId xmlns:p14="http://schemas.microsoft.com/office/powerpoint/2010/main" val="4219408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9239E7-9F98-41F3-83DD-7B7FF27A4FAC}"/>
              </a:ext>
            </a:extLst>
          </p:cNvPr>
          <p:cNvSpPr txBox="1"/>
          <p:nvPr/>
        </p:nvSpPr>
        <p:spPr>
          <a:xfrm>
            <a:off x="0" y="0"/>
            <a:ext cx="1691640"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7. Case Studies  </a:t>
            </a:r>
          </a:p>
        </p:txBody>
      </p:sp>
      <p:sp>
        <p:nvSpPr>
          <p:cNvPr id="10" name="Rectangle 9">
            <a:extLst>
              <a:ext uri="{FF2B5EF4-FFF2-40B4-BE49-F238E27FC236}">
                <a16:creationId xmlns:a16="http://schemas.microsoft.com/office/drawing/2014/main" id="{7250D155-FE2F-4FE9-AA00-3923B60A4D27}"/>
              </a:ext>
            </a:extLst>
          </p:cNvPr>
          <p:cNvSpPr/>
          <p:nvPr/>
        </p:nvSpPr>
        <p:spPr>
          <a:xfrm>
            <a:off x="-1" y="5668199"/>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481C8AC-37ED-4B03-9692-0F510062B2B1}"/>
              </a:ext>
            </a:extLst>
          </p:cNvPr>
          <p:cNvSpPr txBox="1"/>
          <p:nvPr/>
        </p:nvSpPr>
        <p:spPr>
          <a:xfrm>
            <a:off x="416870" y="1829704"/>
            <a:ext cx="2549540" cy="3323987"/>
          </a:xfrm>
          <a:prstGeom prst="rect">
            <a:avLst/>
          </a:prstGeom>
          <a:solidFill>
            <a:srgbClr val="69E1B3"/>
          </a:solidFill>
        </p:spPr>
        <p:txBody>
          <a:bodyPr wrap="square" rtlCol="0">
            <a:spAutoFit/>
          </a:bodyPr>
          <a:lstStyle/>
          <a:p>
            <a:r>
              <a:rPr lang="en-US" sz="1400" dirty="0">
                <a:solidFill>
                  <a:srgbClr val="500652"/>
                </a:solidFill>
                <a:latin typeface="Geomanist" panose="02000503000000020004" pitchFamily="50" charset="0"/>
              </a:rPr>
              <a:t>The microbusiness was approached by the broker who said they could secure a better deal for them.</a:t>
            </a:r>
          </a:p>
          <a:p>
            <a:pPr marL="285750" indent="-285750">
              <a:buFont typeface="Arial" panose="020B0604020202020204" pitchFamily="34" charset="0"/>
              <a:buChar char="•"/>
            </a:pPr>
            <a:r>
              <a:rPr lang="en-US" sz="1400" dirty="0">
                <a:solidFill>
                  <a:srgbClr val="500652"/>
                </a:solidFill>
                <a:latin typeface="Geomanist" panose="02000503000000020004" pitchFamily="50" charset="0"/>
              </a:rPr>
              <a:t>New contract agreed with the director’s PA.</a:t>
            </a:r>
          </a:p>
          <a:p>
            <a:pPr marL="285750" indent="-285750">
              <a:buFont typeface="Arial" panose="020B0604020202020204" pitchFamily="34" charset="0"/>
              <a:buChar char="•"/>
            </a:pPr>
            <a:r>
              <a:rPr lang="en-US" sz="1400" dirty="0">
                <a:solidFill>
                  <a:srgbClr val="500652"/>
                </a:solidFill>
                <a:latin typeface="Geomanist" panose="02000503000000020004" pitchFamily="50" charset="0"/>
              </a:rPr>
              <a:t>Director contacted the broker as not happy with deal agreed as PA not </a:t>
            </a:r>
            <a:r>
              <a:rPr lang="en-US" sz="1400" dirty="0" err="1">
                <a:solidFill>
                  <a:srgbClr val="500652"/>
                </a:solidFill>
                <a:latin typeface="Geomanist" panose="02000503000000020004" pitchFamily="50" charset="0"/>
              </a:rPr>
              <a:t>authorised</a:t>
            </a:r>
            <a:r>
              <a:rPr lang="en-US" sz="1400" dirty="0">
                <a:solidFill>
                  <a:srgbClr val="500652"/>
                </a:solidFill>
                <a:latin typeface="Geomanist" panose="02000503000000020004" pitchFamily="50" charset="0"/>
              </a:rPr>
              <a:t>. </a:t>
            </a:r>
          </a:p>
          <a:p>
            <a:pPr marL="285750" indent="-285750">
              <a:buFont typeface="Arial" panose="020B0604020202020204" pitchFamily="34" charset="0"/>
              <a:buChar char="•"/>
            </a:pPr>
            <a:r>
              <a:rPr lang="en-US" sz="1400" dirty="0">
                <a:solidFill>
                  <a:srgbClr val="500652"/>
                </a:solidFill>
                <a:latin typeface="Geomanist" panose="02000503000000020004" pitchFamily="50" charset="0"/>
              </a:rPr>
              <a:t>PA advised they felt under pressure and that they were advised that there was a 14-day cooling off period.</a:t>
            </a:r>
          </a:p>
        </p:txBody>
      </p:sp>
      <p:sp>
        <p:nvSpPr>
          <p:cNvPr id="12" name="TextBox 11">
            <a:extLst>
              <a:ext uri="{FF2B5EF4-FFF2-40B4-BE49-F238E27FC236}">
                <a16:creationId xmlns:a16="http://schemas.microsoft.com/office/drawing/2014/main" id="{1DBF5179-2288-4EBF-872B-62262BBA04F5}"/>
              </a:ext>
            </a:extLst>
          </p:cNvPr>
          <p:cNvSpPr txBox="1"/>
          <p:nvPr/>
        </p:nvSpPr>
        <p:spPr>
          <a:xfrm>
            <a:off x="3314547" y="1829704"/>
            <a:ext cx="2549540" cy="3323987"/>
          </a:xfrm>
          <a:prstGeom prst="rect">
            <a:avLst/>
          </a:prstGeom>
          <a:solidFill>
            <a:srgbClr val="00A88F"/>
          </a:solid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US" sz="1400" b="1" dirty="0">
                <a:solidFill>
                  <a:srgbClr val="500652"/>
                </a:solidFill>
                <a:latin typeface="Geomanist" panose="02000503000000020004" pitchFamily="50" charset="0"/>
              </a:rPr>
              <a:t>The broker claimed no wrongdoing</a:t>
            </a:r>
            <a:r>
              <a:rPr lang="en-US" sz="1400" dirty="0">
                <a:solidFill>
                  <a:srgbClr val="500652"/>
                </a:solidFill>
                <a:latin typeface="Geomanist" panose="02000503000000020004" pitchFamily="50" charset="0"/>
              </a:rPr>
              <a: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00652"/>
              </a:solidFill>
              <a:effectLst/>
              <a:uLnTx/>
              <a:uFillTx/>
              <a:latin typeface="Geomanist Book"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r>
              <a:rPr lang="en-US" sz="1400" dirty="0">
                <a:solidFill>
                  <a:srgbClr val="500652"/>
                </a:solidFill>
                <a:latin typeface="Geomanist" panose="02000503000000020004" pitchFamily="50" charset="0"/>
              </a:rPr>
              <a:t>The broker stated the call was valid and the PA was clear that  they were able to agree the new contract.</a:t>
            </a:r>
          </a:p>
          <a:p>
            <a:pPr marR="0" lvl="0" defTabSz="914400" rtl="0" eaLnBrk="1" fontAlgn="auto" latinLnBrk="0" hangingPunct="1">
              <a:lnSpc>
                <a:spcPct val="100000"/>
              </a:lnSpc>
              <a:spcBef>
                <a:spcPts val="0"/>
              </a:spcBef>
              <a:spcAft>
                <a:spcPts val="0"/>
              </a:spcAft>
              <a:buClrTx/>
              <a:buSzTx/>
              <a:tabLst/>
              <a:defRPr/>
            </a:pPr>
            <a:endParaRPr lang="en-US" sz="1400" dirty="0">
              <a:solidFill>
                <a:srgbClr val="500652"/>
              </a:solidFill>
              <a:latin typeface="Geomanist Book" panose="02000503000000020004" pitchFamily="50" charset="0"/>
            </a:endParaRPr>
          </a:p>
          <a:p>
            <a:pPr>
              <a:defRPr/>
            </a:pPr>
            <a:r>
              <a:rPr lang="en-US" sz="1400" dirty="0">
                <a:solidFill>
                  <a:srgbClr val="500652"/>
                </a:solidFill>
                <a:latin typeface="Geomanist" panose="02000503000000020004" pitchFamily="50" charset="0"/>
              </a:rPr>
              <a:t>The broker confirmed that it was unable to supply the content of the call that took place prior to the call recording as this was not available as it did not form part of the contract. </a:t>
            </a:r>
          </a:p>
        </p:txBody>
      </p:sp>
      <p:grpSp>
        <p:nvGrpSpPr>
          <p:cNvPr id="14" name="Group 13">
            <a:extLst>
              <a:ext uri="{FF2B5EF4-FFF2-40B4-BE49-F238E27FC236}">
                <a16:creationId xmlns:a16="http://schemas.microsoft.com/office/drawing/2014/main" id="{917DED34-B233-4C1D-A508-0BEDC0F0878E}"/>
              </a:ext>
            </a:extLst>
          </p:cNvPr>
          <p:cNvGrpSpPr/>
          <p:nvPr/>
        </p:nvGrpSpPr>
        <p:grpSpPr>
          <a:xfrm>
            <a:off x="137607" y="1179163"/>
            <a:ext cx="2995308" cy="569627"/>
            <a:chOff x="118031" y="3390357"/>
            <a:chExt cx="1857074" cy="742829"/>
          </a:xfrm>
        </p:grpSpPr>
        <p:sp>
          <p:nvSpPr>
            <p:cNvPr id="15" name="Arrow: Chevron 14">
              <a:extLst>
                <a:ext uri="{FF2B5EF4-FFF2-40B4-BE49-F238E27FC236}">
                  <a16:creationId xmlns:a16="http://schemas.microsoft.com/office/drawing/2014/main" id="{FEDB0920-4BDD-44DE-84AE-4701AADCF961}"/>
                </a:ext>
              </a:extLst>
            </p:cNvPr>
            <p:cNvSpPr/>
            <p:nvPr/>
          </p:nvSpPr>
          <p:spPr>
            <a:xfrm>
              <a:off x="118031" y="3390357"/>
              <a:ext cx="1857074" cy="742829"/>
            </a:xfrm>
            <a:prstGeom prst="chevron">
              <a:avLst/>
            </a:prstGeom>
            <a:solidFill>
              <a:srgbClr val="69E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id="{1EB96EF2-15A1-44A5-B896-5C47DA991C26}"/>
                </a:ext>
              </a:extLst>
            </p:cNvPr>
            <p:cNvSpPr txBox="1"/>
            <p:nvPr/>
          </p:nvSpPr>
          <p:spPr>
            <a:xfrm>
              <a:off x="489446"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rgbClr val="520051"/>
                  </a:solidFill>
                  <a:latin typeface="Geomanist Book" panose="02000503000000020004" pitchFamily="50" charset="0"/>
                </a:rPr>
                <a:t>The Dispute</a:t>
              </a:r>
              <a:endParaRPr lang="en-GB" sz="1600" b="1" kern="1200" dirty="0">
                <a:solidFill>
                  <a:srgbClr val="520051"/>
                </a:solidFill>
                <a:latin typeface="Geomanist Book" panose="02000503000000020004" pitchFamily="50" charset="0"/>
              </a:endParaRPr>
            </a:p>
          </p:txBody>
        </p:sp>
      </p:grpSp>
      <p:grpSp>
        <p:nvGrpSpPr>
          <p:cNvPr id="17" name="Group 16">
            <a:extLst>
              <a:ext uri="{FF2B5EF4-FFF2-40B4-BE49-F238E27FC236}">
                <a16:creationId xmlns:a16="http://schemas.microsoft.com/office/drawing/2014/main" id="{574F14FA-8E00-48F3-B6F6-F0A75EF2311D}"/>
              </a:ext>
            </a:extLst>
          </p:cNvPr>
          <p:cNvGrpSpPr/>
          <p:nvPr/>
        </p:nvGrpSpPr>
        <p:grpSpPr>
          <a:xfrm>
            <a:off x="3093676" y="1195267"/>
            <a:ext cx="2995308" cy="569627"/>
            <a:chOff x="4714155" y="3390357"/>
            <a:chExt cx="1857074" cy="742829"/>
          </a:xfrm>
        </p:grpSpPr>
        <p:sp>
          <p:nvSpPr>
            <p:cNvPr id="18" name="Arrow: Chevron 17">
              <a:extLst>
                <a:ext uri="{FF2B5EF4-FFF2-40B4-BE49-F238E27FC236}">
                  <a16:creationId xmlns:a16="http://schemas.microsoft.com/office/drawing/2014/main" id="{4F64259B-5134-4D29-AD2C-78D8CDF90585}"/>
                </a:ext>
              </a:extLst>
            </p:cNvPr>
            <p:cNvSpPr/>
            <p:nvPr/>
          </p:nvSpPr>
          <p:spPr>
            <a:xfrm>
              <a:off x="4714155" y="3390357"/>
              <a:ext cx="1857074" cy="742829"/>
            </a:xfrm>
            <a:prstGeom prst="chevron">
              <a:avLst/>
            </a:prstGeom>
            <a:solidFill>
              <a:srgbClr val="00A88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Arrow: Chevron 6">
              <a:extLst>
                <a:ext uri="{FF2B5EF4-FFF2-40B4-BE49-F238E27FC236}">
                  <a16:creationId xmlns:a16="http://schemas.microsoft.com/office/drawing/2014/main" id="{576DDCD6-A87F-4B28-9F47-0A187A20F183}"/>
                </a:ext>
              </a:extLst>
            </p:cNvPr>
            <p:cNvSpPr txBox="1"/>
            <p:nvPr/>
          </p:nvSpPr>
          <p:spPr>
            <a:xfrm>
              <a:off x="5085570"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dirty="0">
                  <a:solidFill>
                    <a:srgbClr val="520051"/>
                  </a:solidFill>
                  <a:latin typeface="Geomanist Book" panose="02000503000000020004" pitchFamily="50" charset="0"/>
                </a:rPr>
                <a:t>The Broker Response</a:t>
              </a:r>
              <a:endParaRPr lang="en-GB" sz="1600" b="1" kern="1200" dirty="0">
                <a:solidFill>
                  <a:srgbClr val="520051"/>
                </a:solidFill>
                <a:latin typeface="Geomanist Book" panose="02000503000000020004" pitchFamily="50" charset="0"/>
              </a:endParaRPr>
            </a:p>
          </p:txBody>
        </p:sp>
      </p:grpSp>
      <p:grpSp>
        <p:nvGrpSpPr>
          <p:cNvPr id="20" name="Group 19">
            <a:extLst>
              <a:ext uri="{FF2B5EF4-FFF2-40B4-BE49-F238E27FC236}">
                <a16:creationId xmlns:a16="http://schemas.microsoft.com/office/drawing/2014/main" id="{7454CA40-BE93-4942-BD7B-555D823B9048}"/>
              </a:ext>
            </a:extLst>
          </p:cNvPr>
          <p:cNvGrpSpPr/>
          <p:nvPr/>
        </p:nvGrpSpPr>
        <p:grpSpPr>
          <a:xfrm>
            <a:off x="9000695" y="1195267"/>
            <a:ext cx="2995308" cy="569627"/>
            <a:chOff x="8356833" y="3390357"/>
            <a:chExt cx="1857074" cy="742829"/>
          </a:xfrm>
        </p:grpSpPr>
        <p:sp>
          <p:nvSpPr>
            <p:cNvPr id="21" name="Arrow: Chevron 20">
              <a:extLst>
                <a:ext uri="{FF2B5EF4-FFF2-40B4-BE49-F238E27FC236}">
                  <a16:creationId xmlns:a16="http://schemas.microsoft.com/office/drawing/2014/main" id="{AC8215E4-72CC-4527-AD01-792CB5870BFB}"/>
                </a:ext>
              </a:extLst>
            </p:cNvPr>
            <p:cNvSpPr/>
            <p:nvPr/>
          </p:nvSpPr>
          <p:spPr>
            <a:xfrm>
              <a:off x="8356833" y="3390357"/>
              <a:ext cx="1857074" cy="742829"/>
            </a:xfrm>
            <a:prstGeom prst="chevron">
              <a:avLst/>
            </a:prstGeom>
            <a:solidFill>
              <a:srgbClr val="5200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Arrow: Chevron 8">
              <a:extLst>
                <a:ext uri="{FF2B5EF4-FFF2-40B4-BE49-F238E27FC236}">
                  <a16:creationId xmlns:a16="http://schemas.microsoft.com/office/drawing/2014/main" id="{029E6CA9-E914-418E-8A8B-F02994362C90}"/>
                </a:ext>
              </a:extLst>
            </p:cNvPr>
            <p:cNvSpPr txBox="1"/>
            <p:nvPr/>
          </p:nvSpPr>
          <p:spPr>
            <a:xfrm>
              <a:off x="8728248"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bg1"/>
                  </a:solidFill>
                  <a:latin typeface="Geomanist Book" panose="02000503000000020004" pitchFamily="50" charset="0"/>
                </a:rPr>
                <a:t>OS Resolution</a:t>
              </a:r>
              <a:endParaRPr lang="en-GB" sz="1600" b="1" kern="1200" dirty="0">
                <a:solidFill>
                  <a:schemeClr val="bg1"/>
                </a:solidFill>
                <a:latin typeface="Geomanist Book" panose="02000503000000020004" pitchFamily="50" charset="0"/>
              </a:endParaRPr>
            </a:p>
          </p:txBody>
        </p:sp>
      </p:grpSp>
      <p:sp>
        <p:nvSpPr>
          <p:cNvPr id="23" name="TextBox 22">
            <a:extLst>
              <a:ext uri="{FF2B5EF4-FFF2-40B4-BE49-F238E27FC236}">
                <a16:creationId xmlns:a16="http://schemas.microsoft.com/office/drawing/2014/main" id="{77F3279D-788D-4301-A44F-4896DD319BA3}"/>
              </a:ext>
            </a:extLst>
          </p:cNvPr>
          <p:cNvSpPr txBox="1"/>
          <p:nvPr/>
        </p:nvSpPr>
        <p:spPr>
          <a:xfrm>
            <a:off x="6272628" y="1826559"/>
            <a:ext cx="2549540" cy="4401205"/>
          </a:xfrm>
          <a:prstGeom prst="rect">
            <a:avLst/>
          </a:prstGeom>
          <a:solidFill>
            <a:srgbClr val="520051"/>
          </a:solidFill>
        </p:spPr>
        <p:txBody>
          <a:bodyPr wrap="square" rtlCol="0">
            <a:spAutoFit/>
          </a:bodyPr>
          <a:lstStyle/>
          <a:p>
            <a:pPr>
              <a:defRPr/>
            </a:pPr>
            <a:r>
              <a:rPr lang="en-US" sz="1400" dirty="0">
                <a:solidFill>
                  <a:schemeClr val="bg1"/>
                </a:solidFill>
                <a:latin typeface="Geomanist" panose="02000503000000020004" pitchFamily="50" charset="0"/>
              </a:rPr>
              <a:t>Our review focused on the sales verification call and the consumer’s testimony. Within the verification call we noted that the PA had confirmed that they were able to agree the contract and the key terms of the contract were confirmed and agreed to. </a:t>
            </a:r>
          </a:p>
          <a:p>
            <a:pPr>
              <a:defRPr/>
            </a:pPr>
            <a:r>
              <a:rPr lang="en-US" sz="1400" dirty="0">
                <a:solidFill>
                  <a:schemeClr val="bg1"/>
                </a:solidFill>
                <a:latin typeface="Geomanist" panose="02000503000000020004" pitchFamily="50" charset="0"/>
              </a:rPr>
              <a:t>While there was no direct reference to a 14-day cooling off period we noted the PA asked ‘are we able to cancel this as we discussed’ to which the broker responded ‘yes absolutely, everything you need to know will be in the terms and conditions that are sent out to you within the next 3-5 days.’</a:t>
            </a:r>
          </a:p>
        </p:txBody>
      </p:sp>
      <p:grpSp>
        <p:nvGrpSpPr>
          <p:cNvPr id="27" name="Group 26">
            <a:extLst>
              <a:ext uri="{FF2B5EF4-FFF2-40B4-BE49-F238E27FC236}">
                <a16:creationId xmlns:a16="http://schemas.microsoft.com/office/drawing/2014/main" id="{70622A81-69BA-4AAE-B4BF-3788C5A04A01}"/>
              </a:ext>
            </a:extLst>
          </p:cNvPr>
          <p:cNvGrpSpPr/>
          <p:nvPr/>
        </p:nvGrpSpPr>
        <p:grpSpPr>
          <a:xfrm>
            <a:off x="6049745" y="1204811"/>
            <a:ext cx="2995308" cy="569627"/>
            <a:chOff x="8356834" y="3390357"/>
            <a:chExt cx="1857074" cy="742829"/>
          </a:xfrm>
        </p:grpSpPr>
        <p:sp>
          <p:nvSpPr>
            <p:cNvPr id="28" name="Arrow: Chevron 27">
              <a:extLst>
                <a:ext uri="{FF2B5EF4-FFF2-40B4-BE49-F238E27FC236}">
                  <a16:creationId xmlns:a16="http://schemas.microsoft.com/office/drawing/2014/main" id="{A33E0C3D-0147-40A0-AFAE-0FF84BD3E872}"/>
                </a:ext>
              </a:extLst>
            </p:cNvPr>
            <p:cNvSpPr/>
            <p:nvPr/>
          </p:nvSpPr>
          <p:spPr>
            <a:xfrm>
              <a:off x="8356834" y="3390357"/>
              <a:ext cx="1857074" cy="742829"/>
            </a:xfrm>
            <a:prstGeom prst="chevron">
              <a:avLst/>
            </a:prstGeom>
            <a:solidFill>
              <a:srgbClr val="5200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Arrow: Chevron 8">
              <a:extLst>
                <a:ext uri="{FF2B5EF4-FFF2-40B4-BE49-F238E27FC236}">
                  <a16:creationId xmlns:a16="http://schemas.microsoft.com/office/drawing/2014/main" id="{5B44541F-45BE-4268-AF46-B0CC57D0787B}"/>
                </a:ext>
              </a:extLst>
            </p:cNvPr>
            <p:cNvSpPr txBox="1"/>
            <p:nvPr/>
          </p:nvSpPr>
          <p:spPr>
            <a:xfrm>
              <a:off x="8728248"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bg1"/>
                  </a:solidFill>
                  <a:latin typeface="Geomanist Book" panose="02000503000000020004" pitchFamily="50" charset="0"/>
                </a:rPr>
                <a:t>OS Review</a:t>
              </a:r>
              <a:endParaRPr lang="en-GB" sz="1600" b="1" kern="1200" dirty="0">
                <a:solidFill>
                  <a:schemeClr val="bg1"/>
                </a:solidFill>
                <a:latin typeface="Geomanist Book" panose="02000503000000020004" pitchFamily="50" charset="0"/>
              </a:endParaRPr>
            </a:p>
          </p:txBody>
        </p:sp>
      </p:grpSp>
      <p:sp>
        <p:nvSpPr>
          <p:cNvPr id="33" name="TextBox 32">
            <a:extLst>
              <a:ext uri="{FF2B5EF4-FFF2-40B4-BE49-F238E27FC236}">
                <a16:creationId xmlns:a16="http://schemas.microsoft.com/office/drawing/2014/main" id="{FD3557A0-CF3B-4CD0-8992-8262F3242A97}"/>
              </a:ext>
            </a:extLst>
          </p:cNvPr>
          <p:cNvSpPr txBox="1"/>
          <p:nvPr/>
        </p:nvSpPr>
        <p:spPr>
          <a:xfrm>
            <a:off x="9223579" y="1823414"/>
            <a:ext cx="2549540" cy="3970318"/>
          </a:xfrm>
          <a:prstGeom prst="rect">
            <a:avLst/>
          </a:prstGeom>
          <a:solidFill>
            <a:srgbClr val="520051"/>
          </a:solid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Geomanist" panose="02000503000000020004" pitchFamily="50" charset="0"/>
              </a:rPr>
              <a:t>Enough evidence to suggest that a cooling off period was </a:t>
            </a:r>
            <a:r>
              <a:rPr lang="en-US" sz="1400" dirty="0">
                <a:solidFill>
                  <a:schemeClr val="bg1"/>
                </a:solidFill>
                <a:latin typeface="Geomanist" panose="02000503000000020004" pitchFamily="50" charset="0"/>
              </a:rPr>
              <a:t>dis</a:t>
            </a:r>
            <a:r>
              <a:rPr kumimoji="0" lang="en-US" sz="1400" b="0" i="0" u="none" strike="noStrike" kern="1200" cap="none" spc="0" normalizeH="0" baseline="0" noProof="0" dirty="0">
                <a:ln>
                  <a:noFill/>
                </a:ln>
                <a:solidFill>
                  <a:schemeClr val="bg1"/>
                </a:solidFill>
                <a:effectLst/>
                <a:uLnTx/>
                <a:uFillTx/>
                <a:latin typeface="Geomanist" panose="02000503000000020004" pitchFamily="50" charset="0"/>
              </a:rPr>
              <a:t>cussed previously.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Geomanist" panose="02000503000000020004" pitchFamily="50" charset="0"/>
              </a:rPr>
              <a:t>PA confirmed they could agree, it was based on misleading information.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bg1"/>
              </a:solidFill>
              <a:latin typeface="Geomanist Book"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schemeClr val="bg1"/>
                </a:solidFill>
                <a:effectLst/>
                <a:uLnTx/>
                <a:uFillTx/>
                <a:latin typeface="Geomanist Book" panose="02000503000000020004" pitchFamily="50" charset="0"/>
              </a:rPr>
              <a:t>Remedy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Geomanist" panose="02000503000000020004" pitchFamily="50" charset="0"/>
              </a:rPr>
              <a:t>The m</a:t>
            </a:r>
            <a:r>
              <a:rPr kumimoji="0" lang="en-US" sz="1400" b="0" i="0" u="none" strike="noStrike" kern="1200" cap="none" spc="0" normalizeH="0" baseline="0" noProof="0" dirty="0" err="1">
                <a:ln>
                  <a:noFill/>
                </a:ln>
                <a:solidFill>
                  <a:schemeClr val="bg1"/>
                </a:solidFill>
                <a:effectLst/>
                <a:uLnTx/>
                <a:uFillTx/>
                <a:latin typeface="Geomanist" panose="02000503000000020004" pitchFamily="50" charset="0"/>
              </a:rPr>
              <a:t>icrobusiness</a:t>
            </a:r>
            <a:r>
              <a:rPr kumimoji="0" lang="en-US" sz="1400" b="0" i="0" u="none" strike="noStrike" kern="1200" cap="none" spc="0" normalizeH="0" baseline="0" noProof="0" dirty="0">
                <a:ln>
                  <a:noFill/>
                </a:ln>
                <a:solidFill>
                  <a:schemeClr val="bg1"/>
                </a:solidFill>
                <a:effectLst/>
                <a:uLnTx/>
                <a:uFillTx/>
                <a:latin typeface="Geomanist" panose="02000503000000020004" pitchFamily="50" charset="0"/>
              </a:rPr>
              <a:t> able to go elsewhere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Geomanist" panose="02000503000000020004" pitchFamily="50" charset="0"/>
              </a:rPr>
              <a:t>The broker to provide a credit for the time period difference between the two suppliers.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Geomanist" panose="02000503000000020004" pitchFamily="50" charset="0"/>
              </a:rPr>
              <a:t>A goodwill payment of £75 and apology.</a:t>
            </a:r>
            <a:endParaRPr lang="en-US" sz="1400" dirty="0">
              <a:solidFill>
                <a:schemeClr val="bg1"/>
              </a:solidFill>
              <a:latin typeface="Geomanist Book" panose="02000503000000020004" pitchFamily="50"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Geomanist Book" panose="02000503000000020004" pitchFamily="50" charset="0"/>
            </a:endParaRPr>
          </a:p>
        </p:txBody>
      </p:sp>
      <p:sp>
        <p:nvSpPr>
          <p:cNvPr id="24" name="Title 1">
            <a:extLst>
              <a:ext uri="{FF2B5EF4-FFF2-40B4-BE49-F238E27FC236}">
                <a16:creationId xmlns:a16="http://schemas.microsoft.com/office/drawing/2014/main" id="{D01FEFF7-8DEA-41AA-9D34-99E00B796CB6}"/>
              </a:ext>
            </a:extLst>
          </p:cNvPr>
          <p:cNvSpPr txBox="1">
            <a:spLocks/>
          </p:cNvSpPr>
          <p:nvPr/>
        </p:nvSpPr>
        <p:spPr>
          <a:xfrm>
            <a:off x="0" y="228050"/>
            <a:ext cx="2526029" cy="632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spc="150" baseline="0">
                <a:solidFill>
                  <a:schemeClr val="tx2"/>
                </a:solidFill>
                <a:latin typeface="+mj-lt"/>
                <a:ea typeface="+mj-ea"/>
                <a:cs typeface="+mj-cs"/>
              </a:defRPr>
            </a:lvl1pPr>
          </a:lstStyle>
          <a:p>
            <a:r>
              <a:rPr lang="en-US" sz="1800" dirty="0">
                <a:solidFill>
                  <a:srgbClr val="660066"/>
                </a:solidFill>
                <a:latin typeface="Geomanist" panose="02000503000000020004" pitchFamily="50" charset="0"/>
              </a:rPr>
              <a:t>Case Study #3</a:t>
            </a:r>
            <a:endParaRPr lang="en-GB" sz="1800" dirty="0">
              <a:solidFill>
                <a:srgbClr val="660066"/>
              </a:solidFill>
              <a:latin typeface="Geomanist" panose="02000503000000020004" pitchFamily="50" charset="0"/>
            </a:endParaRPr>
          </a:p>
        </p:txBody>
      </p:sp>
    </p:spTree>
    <p:extLst>
      <p:ext uri="{BB962C8B-B14F-4D97-AF65-F5344CB8AC3E}">
        <p14:creationId xmlns:p14="http://schemas.microsoft.com/office/powerpoint/2010/main" val="3262321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9239E7-9F98-41F3-83DD-7B7FF27A4FAC}"/>
              </a:ext>
            </a:extLst>
          </p:cNvPr>
          <p:cNvSpPr txBox="1"/>
          <p:nvPr/>
        </p:nvSpPr>
        <p:spPr>
          <a:xfrm>
            <a:off x="0" y="0"/>
            <a:ext cx="1691640"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7. Case Studies  </a:t>
            </a:r>
          </a:p>
        </p:txBody>
      </p:sp>
      <p:sp>
        <p:nvSpPr>
          <p:cNvPr id="10" name="Rectangle 9">
            <a:extLst>
              <a:ext uri="{FF2B5EF4-FFF2-40B4-BE49-F238E27FC236}">
                <a16:creationId xmlns:a16="http://schemas.microsoft.com/office/drawing/2014/main" id="{7250D155-FE2F-4FE9-AA00-3923B60A4D27}"/>
              </a:ext>
            </a:extLst>
          </p:cNvPr>
          <p:cNvSpPr/>
          <p:nvPr/>
        </p:nvSpPr>
        <p:spPr>
          <a:xfrm>
            <a:off x="-1" y="5668199"/>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481C8AC-37ED-4B03-9692-0F510062B2B1}"/>
              </a:ext>
            </a:extLst>
          </p:cNvPr>
          <p:cNvSpPr txBox="1"/>
          <p:nvPr/>
        </p:nvSpPr>
        <p:spPr>
          <a:xfrm>
            <a:off x="416870" y="1829704"/>
            <a:ext cx="2549540" cy="3108543"/>
          </a:xfrm>
          <a:prstGeom prst="rect">
            <a:avLst/>
          </a:prstGeom>
          <a:solidFill>
            <a:srgbClr val="69E1B3"/>
          </a:solidFill>
        </p:spPr>
        <p:txBody>
          <a:bodyPr wrap="square" rtlCol="0">
            <a:spAutoFit/>
          </a:bodyPr>
          <a:lstStyle/>
          <a:p>
            <a:r>
              <a:rPr lang="en-US" sz="1400" dirty="0">
                <a:solidFill>
                  <a:srgbClr val="500652"/>
                </a:solidFill>
                <a:latin typeface="Geomanist" panose="02000503000000020004" pitchFamily="50" charset="0"/>
              </a:rPr>
              <a:t>The consumer who had been with the same supplier on fixed tariff contracts for over 10 years approached by the broker, who told them they worked on behalf of the supplier.</a:t>
            </a:r>
          </a:p>
          <a:p>
            <a:pPr marL="285750" indent="-285750">
              <a:buFont typeface="Arial" panose="020B0604020202020204" pitchFamily="34" charset="0"/>
              <a:buChar char="•"/>
            </a:pPr>
            <a:endParaRPr lang="en-US" sz="1400" dirty="0">
              <a:solidFill>
                <a:srgbClr val="500652"/>
              </a:solidFill>
              <a:latin typeface="Geomanist" panose="02000503000000020004" pitchFamily="50" charset="0"/>
            </a:endParaRPr>
          </a:p>
          <a:p>
            <a:r>
              <a:rPr lang="en-US" sz="1400" dirty="0">
                <a:solidFill>
                  <a:srgbClr val="500652"/>
                </a:solidFill>
                <a:latin typeface="Geomanist" panose="02000503000000020004" pitchFamily="50" charset="0"/>
              </a:rPr>
              <a:t>The consumer agreed to new terms and received a letter confirming a 3-year market tracker which does not match the rates they previously agreed. </a:t>
            </a:r>
          </a:p>
        </p:txBody>
      </p:sp>
      <p:sp>
        <p:nvSpPr>
          <p:cNvPr id="12" name="TextBox 11">
            <a:extLst>
              <a:ext uri="{FF2B5EF4-FFF2-40B4-BE49-F238E27FC236}">
                <a16:creationId xmlns:a16="http://schemas.microsoft.com/office/drawing/2014/main" id="{1DBF5179-2288-4EBF-872B-62262BBA04F5}"/>
              </a:ext>
            </a:extLst>
          </p:cNvPr>
          <p:cNvSpPr txBox="1"/>
          <p:nvPr/>
        </p:nvSpPr>
        <p:spPr>
          <a:xfrm>
            <a:off x="3314547" y="1829704"/>
            <a:ext cx="2549540" cy="2677656"/>
          </a:xfrm>
          <a:prstGeom prst="rect">
            <a:avLst/>
          </a:prstGeom>
          <a:solidFill>
            <a:srgbClr val="00A88F"/>
          </a:solidFill>
        </p:spPr>
        <p:txBody>
          <a:bodyPr wrap="square" rtlCol="0">
            <a:spAutoFit/>
          </a:bodyPr>
          <a:lstStyle/>
          <a:p>
            <a:pPr>
              <a:defRPr/>
            </a:pPr>
            <a:r>
              <a:rPr lang="en-US" sz="1400" dirty="0">
                <a:solidFill>
                  <a:srgbClr val="500652"/>
                </a:solidFill>
                <a:latin typeface="Geomanist" panose="02000503000000020004" pitchFamily="50" charset="0"/>
              </a:rPr>
              <a:t>The consumer called the broker on the number he was originally contacted on and was advised that they do not keep their calls for longer than 7 days, but the new supplier would have it. </a:t>
            </a:r>
          </a:p>
          <a:p>
            <a:pPr>
              <a:defRPr/>
            </a:pPr>
            <a:endParaRPr lang="en-US" sz="1400" dirty="0">
              <a:solidFill>
                <a:srgbClr val="500652"/>
              </a:solidFill>
              <a:latin typeface="Geomanist" panose="02000503000000020004" pitchFamily="50" charset="0"/>
            </a:endParaRPr>
          </a:p>
          <a:p>
            <a:pPr>
              <a:defRPr/>
            </a:pPr>
            <a:r>
              <a:rPr lang="en-US" sz="1400" dirty="0">
                <a:solidFill>
                  <a:srgbClr val="500652"/>
                </a:solidFill>
                <a:latin typeface="Geomanist" panose="02000503000000020004" pitchFamily="50" charset="0"/>
              </a:rPr>
              <a:t>The new supplier, advised that they do not have the call on file. </a:t>
            </a:r>
          </a:p>
          <a:p>
            <a:pPr marR="0" lvl="0" defTabSz="914400" rtl="0" eaLnBrk="1" fontAlgn="auto" latinLnBrk="0" hangingPunct="1">
              <a:lnSpc>
                <a:spcPct val="100000"/>
              </a:lnSpc>
              <a:spcBef>
                <a:spcPts val="0"/>
              </a:spcBef>
              <a:spcAft>
                <a:spcPts val="0"/>
              </a:spcAft>
              <a:buClrTx/>
              <a:buSzTx/>
              <a:tabLst/>
              <a:defRPr/>
            </a:pPr>
            <a:endParaRPr lang="en-US" sz="1400" dirty="0">
              <a:solidFill>
                <a:srgbClr val="500652"/>
              </a:solidFill>
              <a:latin typeface="Geomanist" panose="02000503000000020004" pitchFamily="50" charset="0"/>
            </a:endParaRPr>
          </a:p>
        </p:txBody>
      </p:sp>
      <p:grpSp>
        <p:nvGrpSpPr>
          <p:cNvPr id="14" name="Group 13">
            <a:extLst>
              <a:ext uri="{FF2B5EF4-FFF2-40B4-BE49-F238E27FC236}">
                <a16:creationId xmlns:a16="http://schemas.microsoft.com/office/drawing/2014/main" id="{917DED34-B233-4C1D-A508-0BEDC0F0878E}"/>
              </a:ext>
            </a:extLst>
          </p:cNvPr>
          <p:cNvGrpSpPr/>
          <p:nvPr/>
        </p:nvGrpSpPr>
        <p:grpSpPr>
          <a:xfrm>
            <a:off x="137607" y="1179163"/>
            <a:ext cx="2995308" cy="569627"/>
            <a:chOff x="118031" y="3390357"/>
            <a:chExt cx="1857074" cy="742829"/>
          </a:xfrm>
        </p:grpSpPr>
        <p:sp>
          <p:nvSpPr>
            <p:cNvPr id="15" name="Arrow: Chevron 14">
              <a:extLst>
                <a:ext uri="{FF2B5EF4-FFF2-40B4-BE49-F238E27FC236}">
                  <a16:creationId xmlns:a16="http://schemas.microsoft.com/office/drawing/2014/main" id="{FEDB0920-4BDD-44DE-84AE-4701AADCF961}"/>
                </a:ext>
              </a:extLst>
            </p:cNvPr>
            <p:cNvSpPr/>
            <p:nvPr/>
          </p:nvSpPr>
          <p:spPr>
            <a:xfrm>
              <a:off x="118031" y="3390357"/>
              <a:ext cx="1857074" cy="742829"/>
            </a:xfrm>
            <a:prstGeom prst="chevron">
              <a:avLst/>
            </a:prstGeom>
            <a:solidFill>
              <a:srgbClr val="69E1B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id="{1EB96EF2-15A1-44A5-B896-5C47DA991C26}"/>
                </a:ext>
              </a:extLst>
            </p:cNvPr>
            <p:cNvSpPr txBox="1"/>
            <p:nvPr/>
          </p:nvSpPr>
          <p:spPr>
            <a:xfrm>
              <a:off x="489446"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rgbClr val="520051"/>
                  </a:solidFill>
                  <a:latin typeface="Geomanist Book" panose="02000503000000020004" pitchFamily="50" charset="0"/>
                </a:rPr>
                <a:t>The Dispute</a:t>
              </a:r>
              <a:endParaRPr lang="en-GB" sz="1600" b="1" kern="1200" dirty="0">
                <a:solidFill>
                  <a:srgbClr val="520051"/>
                </a:solidFill>
                <a:latin typeface="Geomanist Book" panose="02000503000000020004" pitchFamily="50" charset="0"/>
              </a:endParaRPr>
            </a:p>
          </p:txBody>
        </p:sp>
      </p:grpSp>
      <p:grpSp>
        <p:nvGrpSpPr>
          <p:cNvPr id="17" name="Group 16">
            <a:extLst>
              <a:ext uri="{FF2B5EF4-FFF2-40B4-BE49-F238E27FC236}">
                <a16:creationId xmlns:a16="http://schemas.microsoft.com/office/drawing/2014/main" id="{574F14FA-8E00-48F3-B6F6-F0A75EF2311D}"/>
              </a:ext>
            </a:extLst>
          </p:cNvPr>
          <p:cNvGrpSpPr/>
          <p:nvPr/>
        </p:nvGrpSpPr>
        <p:grpSpPr>
          <a:xfrm>
            <a:off x="3093676" y="1195267"/>
            <a:ext cx="2995308" cy="569627"/>
            <a:chOff x="4714155" y="3390357"/>
            <a:chExt cx="1857074" cy="742829"/>
          </a:xfrm>
        </p:grpSpPr>
        <p:sp>
          <p:nvSpPr>
            <p:cNvPr id="18" name="Arrow: Chevron 17">
              <a:extLst>
                <a:ext uri="{FF2B5EF4-FFF2-40B4-BE49-F238E27FC236}">
                  <a16:creationId xmlns:a16="http://schemas.microsoft.com/office/drawing/2014/main" id="{4F64259B-5134-4D29-AD2C-78D8CDF90585}"/>
                </a:ext>
              </a:extLst>
            </p:cNvPr>
            <p:cNvSpPr/>
            <p:nvPr/>
          </p:nvSpPr>
          <p:spPr>
            <a:xfrm>
              <a:off x="4714155" y="3390357"/>
              <a:ext cx="1857074" cy="742829"/>
            </a:xfrm>
            <a:prstGeom prst="chevron">
              <a:avLst/>
            </a:prstGeom>
            <a:solidFill>
              <a:srgbClr val="00A88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Arrow: Chevron 6">
              <a:extLst>
                <a:ext uri="{FF2B5EF4-FFF2-40B4-BE49-F238E27FC236}">
                  <a16:creationId xmlns:a16="http://schemas.microsoft.com/office/drawing/2014/main" id="{576DDCD6-A87F-4B28-9F47-0A187A20F183}"/>
                </a:ext>
              </a:extLst>
            </p:cNvPr>
            <p:cNvSpPr txBox="1"/>
            <p:nvPr/>
          </p:nvSpPr>
          <p:spPr>
            <a:xfrm>
              <a:off x="5085570"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dirty="0">
                  <a:solidFill>
                    <a:srgbClr val="520051"/>
                  </a:solidFill>
                  <a:latin typeface="Geomanist Book" panose="02000503000000020004" pitchFamily="50" charset="0"/>
                </a:rPr>
                <a:t>The Broker Response</a:t>
              </a:r>
              <a:endParaRPr lang="en-GB" sz="1600" b="1" kern="1200" dirty="0">
                <a:solidFill>
                  <a:srgbClr val="520051"/>
                </a:solidFill>
                <a:latin typeface="Geomanist Book" panose="02000503000000020004" pitchFamily="50" charset="0"/>
              </a:endParaRPr>
            </a:p>
          </p:txBody>
        </p:sp>
      </p:grpSp>
      <p:grpSp>
        <p:nvGrpSpPr>
          <p:cNvPr id="20" name="Group 19">
            <a:extLst>
              <a:ext uri="{FF2B5EF4-FFF2-40B4-BE49-F238E27FC236}">
                <a16:creationId xmlns:a16="http://schemas.microsoft.com/office/drawing/2014/main" id="{7454CA40-BE93-4942-BD7B-555D823B9048}"/>
              </a:ext>
            </a:extLst>
          </p:cNvPr>
          <p:cNvGrpSpPr/>
          <p:nvPr/>
        </p:nvGrpSpPr>
        <p:grpSpPr>
          <a:xfrm>
            <a:off x="9000695" y="1195267"/>
            <a:ext cx="2995308" cy="569627"/>
            <a:chOff x="8356833" y="3390357"/>
            <a:chExt cx="1857074" cy="742829"/>
          </a:xfrm>
        </p:grpSpPr>
        <p:sp>
          <p:nvSpPr>
            <p:cNvPr id="21" name="Arrow: Chevron 20">
              <a:extLst>
                <a:ext uri="{FF2B5EF4-FFF2-40B4-BE49-F238E27FC236}">
                  <a16:creationId xmlns:a16="http://schemas.microsoft.com/office/drawing/2014/main" id="{AC8215E4-72CC-4527-AD01-792CB5870BFB}"/>
                </a:ext>
              </a:extLst>
            </p:cNvPr>
            <p:cNvSpPr/>
            <p:nvPr/>
          </p:nvSpPr>
          <p:spPr>
            <a:xfrm>
              <a:off x="8356833" y="3390357"/>
              <a:ext cx="1857074" cy="742829"/>
            </a:xfrm>
            <a:prstGeom prst="chevron">
              <a:avLst/>
            </a:prstGeom>
            <a:solidFill>
              <a:srgbClr val="5200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Arrow: Chevron 8">
              <a:extLst>
                <a:ext uri="{FF2B5EF4-FFF2-40B4-BE49-F238E27FC236}">
                  <a16:creationId xmlns:a16="http://schemas.microsoft.com/office/drawing/2014/main" id="{029E6CA9-E914-418E-8A8B-F02994362C90}"/>
                </a:ext>
              </a:extLst>
            </p:cNvPr>
            <p:cNvSpPr txBox="1"/>
            <p:nvPr/>
          </p:nvSpPr>
          <p:spPr>
            <a:xfrm>
              <a:off x="8728248"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bg1"/>
                  </a:solidFill>
                  <a:latin typeface="Geomanist Book" panose="02000503000000020004" pitchFamily="50" charset="0"/>
                </a:rPr>
                <a:t>OS Resolution</a:t>
              </a:r>
              <a:endParaRPr lang="en-GB" sz="1600" b="1" kern="1200" dirty="0">
                <a:solidFill>
                  <a:schemeClr val="bg1"/>
                </a:solidFill>
                <a:latin typeface="Geomanist Book" panose="02000503000000020004" pitchFamily="50" charset="0"/>
              </a:endParaRPr>
            </a:p>
          </p:txBody>
        </p:sp>
      </p:grpSp>
      <p:sp>
        <p:nvSpPr>
          <p:cNvPr id="23" name="TextBox 22">
            <a:extLst>
              <a:ext uri="{FF2B5EF4-FFF2-40B4-BE49-F238E27FC236}">
                <a16:creationId xmlns:a16="http://schemas.microsoft.com/office/drawing/2014/main" id="{77F3279D-788D-4301-A44F-4896DD319BA3}"/>
              </a:ext>
            </a:extLst>
          </p:cNvPr>
          <p:cNvSpPr txBox="1"/>
          <p:nvPr/>
        </p:nvSpPr>
        <p:spPr>
          <a:xfrm>
            <a:off x="6272628" y="1826559"/>
            <a:ext cx="2549540" cy="3323987"/>
          </a:xfrm>
          <a:prstGeom prst="rect">
            <a:avLst/>
          </a:prstGeom>
          <a:solidFill>
            <a:srgbClr val="520051"/>
          </a:solid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US" sz="1400" dirty="0">
                <a:solidFill>
                  <a:schemeClr val="bg1"/>
                </a:solidFill>
                <a:latin typeface="Geomanist" panose="02000503000000020004" pitchFamily="50" charset="0"/>
              </a:rPr>
              <a:t>Heavily reliant on the consumer’s testimony.</a:t>
            </a:r>
          </a:p>
          <a:p>
            <a:pPr marR="0" lvl="0" defTabSz="914400" rtl="0" eaLnBrk="1" fontAlgn="auto" latinLnBrk="0" hangingPunct="1">
              <a:lnSpc>
                <a:spcPct val="100000"/>
              </a:lnSpc>
              <a:spcBef>
                <a:spcPts val="0"/>
              </a:spcBef>
              <a:spcAft>
                <a:spcPts val="0"/>
              </a:spcAft>
              <a:buClrTx/>
              <a:buSzTx/>
              <a:tabLst/>
              <a:defRPr/>
            </a:pPr>
            <a:endParaRPr lang="en-US" sz="1400" dirty="0">
              <a:solidFill>
                <a:schemeClr val="bg1"/>
              </a:solidFill>
              <a:latin typeface="Geomanist" panose="02000503000000020004" pitchFamily="50"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Geomanist" panose="02000503000000020004" pitchFamily="50" charset="0"/>
              </a:rPr>
              <a:t>The initial rate was lower than his current rate, we noted that the consumer had agreed fixed tariffs at every opportunity.</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bg1"/>
              </a:solidFill>
              <a:latin typeface="Geomanist" panose="02000503000000020004" pitchFamily="50"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Geomanist" panose="02000503000000020004" pitchFamily="50" charset="0"/>
              </a:rPr>
              <a:t>Contract was challenged immediately once paperwork had been received.</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bg1"/>
              </a:solidFill>
              <a:latin typeface="Geomanist"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r>
              <a:rPr lang="en-US" sz="1400" b="1" dirty="0">
                <a:solidFill>
                  <a:schemeClr val="bg1"/>
                </a:solidFill>
                <a:latin typeface="Geomanist" panose="02000503000000020004" pitchFamily="50" charset="0"/>
              </a:rPr>
              <a:t>Mis-selling had taken place.</a:t>
            </a:r>
            <a:endParaRPr lang="en-GB" sz="1400" b="1" dirty="0">
              <a:solidFill>
                <a:schemeClr val="bg1"/>
              </a:solidFill>
              <a:latin typeface="Geomanist" panose="02000503000000020004" pitchFamily="50" charset="0"/>
            </a:endParaRPr>
          </a:p>
        </p:txBody>
      </p:sp>
      <p:grpSp>
        <p:nvGrpSpPr>
          <p:cNvPr id="27" name="Group 26">
            <a:extLst>
              <a:ext uri="{FF2B5EF4-FFF2-40B4-BE49-F238E27FC236}">
                <a16:creationId xmlns:a16="http://schemas.microsoft.com/office/drawing/2014/main" id="{70622A81-69BA-4AAE-B4BF-3788C5A04A01}"/>
              </a:ext>
            </a:extLst>
          </p:cNvPr>
          <p:cNvGrpSpPr/>
          <p:nvPr/>
        </p:nvGrpSpPr>
        <p:grpSpPr>
          <a:xfrm>
            <a:off x="6049745" y="1204811"/>
            <a:ext cx="2995308" cy="569627"/>
            <a:chOff x="8356834" y="3390357"/>
            <a:chExt cx="1857074" cy="742829"/>
          </a:xfrm>
        </p:grpSpPr>
        <p:sp>
          <p:nvSpPr>
            <p:cNvPr id="28" name="Arrow: Chevron 27">
              <a:extLst>
                <a:ext uri="{FF2B5EF4-FFF2-40B4-BE49-F238E27FC236}">
                  <a16:creationId xmlns:a16="http://schemas.microsoft.com/office/drawing/2014/main" id="{A33E0C3D-0147-40A0-AFAE-0FF84BD3E872}"/>
                </a:ext>
              </a:extLst>
            </p:cNvPr>
            <p:cNvSpPr/>
            <p:nvPr/>
          </p:nvSpPr>
          <p:spPr>
            <a:xfrm>
              <a:off x="8356834" y="3390357"/>
              <a:ext cx="1857074" cy="742829"/>
            </a:xfrm>
            <a:prstGeom prst="chevron">
              <a:avLst/>
            </a:prstGeom>
            <a:solidFill>
              <a:srgbClr val="52005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Arrow: Chevron 8">
              <a:extLst>
                <a:ext uri="{FF2B5EF4-FFF2-40B4-BE49-F238E27FC236}">
                  <a16:creationId xmlns:a16="http://schemas.microsoft.com/office/drawing/2014/main" id="{5B44541F-45BE-4268-AF46-B0CC57D0787B}"/>
                </a:ext>
              </a:extLst>
            </p:cNvPr>
            <p:cNvSpPr txBox="1"/>
            <p:nvPr/>
          </p:nvSpPr>
          <p:spPr>
            <a:xfrm>
              <a:off x="8728248" y="3390357"/>
              <a:ext cx="1114245" cy="742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600" b="1" kern="1200" dirty="0">
                  <a:solidFill>
                    <a:schemeClr val="bg1"/>
                  </a:solidFill>
                  <a:latin typeface="Geomanist Book" panose="02000503000000020004" pitchFamily="50" charset="0"/>
                </a:rPr>
                <a:t>OS Review</a:t>
              </a:r>
              <a:endParaRPr lang="en-GB" sz="1600" b="1" kern="1200" dirty="0">
                <a:solidFill>
                  <a:schemeClr val="bg1"/>
                </a:solidFill>
                <a:latin typeface="Geomanist Book" panose="02000503000000020004" pitchFamily="50" charset="0"/>
              </a:endParaRPr>
            </a:p>
          </p:txBody>
        </p:sp>
      </p:grpSp>
      <p:sp>
        <p:nvSpPr>
          <p:cNvPr id="33" name="TextBox 32">
            <a:extLst>
              <a:ext uri="{FF2B5EF4-FFF2-40B4-BE49-F238E27FC236}">
                <a16:creationId xmlns:a16="http://schemas.microsoft.com/office/drawing/2014/main" id="{FD3557A0-CF3B-4CD0-8992-8262F3242A97}"/>
              </a:ext>
            </a:extLst>
          </p:cNvPr>
          <p:cNvSpPr txBox="1"/>
          <p:nvPr/>
        </p:nvSpPr>
        <p:spPr>
          <a:xfrm>
            <a:off x="9223579" y="1823414"/>
            <a:ext cx="2549540" cy="2031325"/>
          </a:xfrm>
          <a:prstGeom prst="rect">
            <a:avLst/>
          </a:prstGeom>
          <a:solidFill>
            <a:srgbClr val="520051"/>
          </a:solidFill>
        </p:spPr>
        <p:txBody>
          <a:bodyPr wrap="square" rtlCol="0">
            <a:spAutoFit/>
          </a:bodyPr>
          <a:lstStyle/>
          <a:p>
            <a:pPr>
              <a:defRPr/>
            </a:pPr>
            <a:r>
              <a:rPr lang="en-GB" sz="1400" dirty="0">
                <a:solidFill>
                  <a:schemeClr val="bg1"/>
                </a:solidFill>
                <a:latin typeface="Geomanist" panose="02000503000000020004" pitchFamily="50" charset="0"/>
              </a:rPr>
              <a:t>It will be difficult to make an award because we won’t know whether the customer will sustain a loss, and if they do how big it will be. </a:t>
            </a:r>
          </a:p>
          <a:p>
            <a:pPr>
              <a:defRPr/>
            </a:pPr>
            <a:endParaRPr lang="en-GB" sz="1400" dirty="0">
              <a:solidFill>
                <a:schemeClr val="bg1"/>
              </a:solidFill>
              <a:latin typeface="Geomanist" panose="02000503000000020004" pitchFamily="50" charset="0"/>
            </a:endParaRPr>
          </a:p>
          <a:p>
            <a:pPr>
              <a:defRPr/>
            </a:pPr>
            <a:r>
              <a:rPr lang="en-GB" sz="1400" b="1" dirty="0">
                <a:solidFill>
                  <a:schemeClr val="bg1"/>
                </a:solidFill>
                <a:latin typeface="Geomanist" panose="02000503000000020004" pitchFamily="50" charset="0"/>
              </a:rPr>
              <a:t>What should the remedy be in this case?  </a:t>
            </a:r>
            <a:endParaRPr lang="en-GB" sz="1600" b="1" dirty="0">
              <a:solidFill>
                <a:schemeClr val="bg1"/>
              </a:solidFill>
              <a:latin typeface="Geomanist" panose="02000503000000020004" pitchFamily="50"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Geomanist Book" panose="02000503000000020004" pitchFamily="50" charset="0"/>
            </a:endParaRPr>
          </a:p>
        </p:txBody>
      </p:sp>
      <p:sp>
        <p:nvSpPr>
          <p:cNvPr id="24" name="Title 1">
            <a:extLst>
              <a:ext uri="{FF2B5EF4-FFF2-40B4-BE49-F238E27FC236}">
                <a16:creationId xmlns:a16="http://schemas.microsoft.com/office/drawing/2014/main" id="{D01FEFF7-8DEA-41AA-9D34-99E00B796CB6}"/>
              </a:ext>
            </a:extLst>
          </p:cNvPr>
          <p:cNvSpPr txBox="1">
            <a:spLocks/>
          </p:cNvSpPr>
          <p:nvPr/>
        </p:nvSpPr>
        <p:spPr>
          <a:xfrm>
            <a:off x="0" y="228050"/>
            <a:ext cx="2526029" cy="632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spc="150" baseline="0">
                <a:solidFill>
                  <a:schemeClr val="tx2"/>
                </a:solidFill>
                <a:latin typeface="+mj-lt"/>
                <a:ea typeface="+mj-ea"/>
                <a:cs typeface="+mj-cs"/>
              </a:defRPr>
            </a:lvl1pPr>
          </a:lstStyle>
          <a:p>
            <a:r>
              <a:rPr lang="en-US" sz="1800" dirty="0">
                <a:solidFill>
                  <a:srgbClr val="660066"/>
                </a:solidFill>
                <a:latin typeface="Geomanist" panose="02000503000000020004" pitchFamily="50" charset="0"/>
              </a:rPr>
              <a:t>Case Study #4</a:t>
            </a:r>
            <a:endParaRPr lang="en-GB" sz="1800" dirty="0">
              <a:solidFill>
                <a:srgbClr val="660066"/>
              </a:solidFill>
              <a:latin typeface="Geomanist" panose="02000503000000020004" pitchFamily="50" charset="0"/>
            </a:endParaRPr>
          </a:p>
        </p:txBody>
      </p:sp>
    </p:spTree>
    <p:extLst>
      <p:ext uri="{BB962C8B-B14F-4D97-AF65-F5344CB8AC3E}">
        <p14:creationId xmlns:p14="http://schemas.microsoft.com/office/powerpoint/2010/main" val="2602074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887882"/>
            <a:ext cx="12192000" cy="2387600"/>
          </a:xfrm>
        </p:spPr>
        <p:txBody>
          <a:bodyPr anchor="ctr" anchorCtr="0"/>
          <a:lstStyle/>
          <a:p>
            <a:pPr>
              <a:lnSpc>
                <a:spcPct val="100000"/>
              </a:lnSpc>
            </a:pPr>
            <a:r>
              <a:rPr lang="en-GB" sz="3600" dirty="0">
                <a:latin typeface="Geomanist Book" panose="02000503000000020004" pitchFamily="50" charset="0"/>
              </a:rPr>
              <a:t>Any questions?</a:t>
            </a:r>
            <a:endParaRPr lang="en-US" sz="3600" dirty="0">
              <a:latin typeface="Geomanist Book" panose="02000503000000020004" pitchFamily="50" charset="0"/>
            </a:endParaRPr>
          </a:p>
        </p:txBody>
      </p:sp>
    </p:spTree>
    <p:extLst>
      <p:ext uri="{BB962C8B-B14F-4D97-AF65-F5344CB8AC3E}">
        <p14:creationId xmlns:p14="http://schemas.microsoft.com/office/powerpoint/2010/main" val="76624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887882"/>
            <a:ext cx="12192000" cy="2387600"/>
          </a:xfrm>
        </p:spPr>
        <p:txBody>
          <a:bodyPr anchor="ctr" anchorCtr="0"/>
          <a:lstStyle/>
          <a:p>
            <a:pPr>
              <a:lnSpc>
                <a:spcPct val="100000"/>
              </a:lnSpc>
            </a:pPr>
            <a:r>
              <a:rPr lang="en-GB" sz="3600" dirty="0">
                <a:latin typeface="Geomanist Book" panose="02000503000000020004" pitchFamily="50" charset="0"/>
              </a:rPr>
              <a:t>Thanks for your time</a:t>
            </a:r>
            <a:endParaRPr lang="en-US" sz="3600" dirty="0">
              <a:latin typeface="Geomanist Book" panose="02000503000000020004" pitchFamily="50" charset="0"/>
            </a:endParaRPr>
          </a:p>
        </p:txBody>
      </p:sp>
      <p:sp>
        <p:nvSpPr>
          <p:cNvPr id="3" name="Subtitle 2">
            <a:extLst>
              <a:ext uri="{FF2B5EF4-FFF2-40B4-BE49-F238E27FC236}">
                <a16:creationId xmlns:a16="http://schemas.microsoft.com/office/drawing/2014/main" id="{8BCBD3B3-5271-48C2-A8CA-548CCA9F9C20}"/>
              </a:ext>
            </a:extLst>
          </p:cNvPr>
          <p:cNvSpPr>
            <a:spLocks noGrp="1"/>
          </p:cNvSpPr>
          <p:nvPr>
            <p:ph type="subTitle" idx="1"/>
          </p:nvPr>
        </p:nvSpPr>
        <p:spPr>
          <a:xfrm>
            <a:off x="114300" y="3570771"/>
            <a:ext cx="11944350" cy="2068029"/>
          </a:xfrm>
        </p:spPr>
        <p:txBody>
          <a:bodyPr>
            <a:normAutofit fontScale="92500" lnSpcReduction="10000"/>
          </a:bodyPr>
          <a:lstStyle/>
          <a:p>
            <a:r>
              <a:rPr lang="en-GB" dirty="0">
                <a:latin typeface="Geomanist Book" panose="02000503000000020004" pitchFamily="50" charset="0"/>
              </a:rPr>
              <a:t>Please visit</a:t>
            </a:r>
          </a:p>
          <a:p>
            <a:r>
              <a:rPr lang="da-DK" dirty="0">
                <a:latin typeface="Geomanist Book" panose="02000503000000020004" pitchFamily="50" charset="0"/>
                <a:hlinkClick r:id="rId3">
                  <a:extLst>
                    <a:ext uri="{A12FA001-AC4F-418D-AE19-62706E023703}">
                      <ahyp:hlinkClr xmlns:ahyp="http://schemas.microsoft.com/office/drawing/2018/hyperlinkcolor" val="tx"/>
                    </a:ext>
                  </a:extLst>
                </a:hlinkClick>
              </a:rPr>
              <a:t>Energy Brokers | Ombudsman Services (ombudsman-services.org)</a:t>
            </a:r>
            <a:endParaRPr lang="da-DK" dirty="0">
              <a:latin typeface="Geomanist Book" panose="02000503000000020004" pitchFamily="50" charset="0"/>
            </a:endParaRPr>
          </a:p>
          <a:p>
            <a:endParaRPr lang="da-DK" dirty="0">
              <a:latin typeface="Geomanist Book" panose="02000503000000020004" pitchFamily="50" charset="0"/>
            </a:endParaRPr>
          </a:p>
          <a:p>
            <a:r>
              <a:rPr lang="da-DK" dirty="0">
                <a:latin typeface="Geomanist Book" panose="02000503000000020004" pitchFamily="50" charset="0"/>
              </a:rPr>
              <a:t>For more information</a:t>
            </a:r>
          </a:p>
          <a:p>
            <a:r>
              <a:rPr lang="en-GB" dirty="0">
                <a:latin typeface="Geomanist Book" panose="02000503000000020004" pitchFamily="50" charset="0"/>
              </a:rPr>
              <a:t>energybrokerinfo@ombudsman-services.org</a:t>
            </a:r>
          </a:p>
        </p:txBody>
      </p:sp>
    </p:spTree>
    <p:extLst>
      <p:ext uri="{BB962C8B-B14F-4D97-AF65-F5344CB8AC3E}">
        <p14:creationId xmlns:p14="http://schemas.microsoft.com/office/powerpoint/2010/main" val="361074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itting at a table&#10;&#10;Description automatically generated with medium confidence">
            <a:extLst>
              <a:ext uri="{FF2B5EF4-FFF2-40B4-BE49-F238E27FC236}">
                <a16:creationId xmlns:a16="http://schemas.microsoft.com/office/drawing/2014/main" id="{2CED1944-30EE-4809-B826-695D952CC59A}"/>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t="15642"/>
          <a:stretch/>
        </p:blipFill>
        <p:spPr>
          <a:xfrm flipH="1">
            <a:off x="0" y="0"/>
            <a:ext cx="12192001" cy="6858001"/>
          </a:xfrm>
          <a:prstGeom prst="rect">
            <a:avLst/>
          </a:prstGeom>
        </p:spPr>
      </p:pic>
      <p:sp>
        <p:nvSpPr>
          <p:cNvPr id="8" name="Title 1">
            <a:extLst>
              <a:ext uri="{FF2B5EF4-FFF2-40B4-BE49-F238E27FC236}">
                <a16:creationId xmlns:a16="http://schemas.microsoft.com/office/drawing/2014/main" id="{F4149560-E05A-4BB2-ADBA-3FFB589AFD6B}"/>
              </a:ext>
            </a:extLst>
          </p:cNvPr>
          <p:cNvSpPr>
            <a:spLocks noGrp="1"/>
          </p:cNvSpPr>
          <p:nvPr>
            <p:ph type="title"/>
          </p:nvPr>
        </p:nvSpPr>
        <p:spPr>
          <a:xfrm>
            <a:off x="1283426" y="248535"/>
            <a:ext cx="1897440" cy="472273"/>
          </a:xfrm>
        </p:spPr>
        <p:txBody>
          <a:bodyPr/>
          <a:lstStyle/>
          <a:p>
            <a:r>
              <a:rPr lang="en-GB" sz="3200" dirty="0">
                <a:solidFill>
                  <a:srgbClr val="660066"/>
                </a:solidFill>
                <a:latin typeface="Geomanist Book" panose="02000503000000020004" pitchFamily="50" charset="0"/>
              </a:rPr>
              <a:t>Agenda</a:t>
            </a:r>
          </a:p>
        </p:txBody>
      </p:sp>
      <p:sp>
        <p:nvSpPr>
          <p:cNvPr id="6" name="Rectangle 5">
            <a:extLst>
              <a:ext uri="{FF2B5EF4-FFF2-40B4-BE49-F238E27FC236}">
                <a16:creationId xmlns:a16="http://schemas.microsoft.com/office/drawing/2014/main" id="{A1A47352-FAD7-4B45-86D5-8E521777C40C}"/>
              </a:ext>
            </a:extLst>
          </p:cNvPr>
          <p:cNvSpPr/>
          <p:nvPr/>
        </p:nvSpPr>
        <p:spPr>
          <a:xfrm>
            <a:off x="-1" y="5668199"/>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with medium confidence">
            <a:extLst>
              <a:ext uri="{FF2B5EF4-FFF2-40B4-BE49-F238E27FC236}">
                <a16:creationId xmlns:a16="http://schemas.microsoft.com/office/drawing/2014/main" id="{DE34E9DE-819D-4E5B-A765-362C794FA3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4885" y="5853077"/>
            <a:ext cx="2617460" cy="851983"/>
          </a:xfrm>
          <a:prstGeom prst="rect">
            <a:avLst/>
          </a:prstGeom>
        </p:spPr>
      </p:pic>
      <p:sp>
        <p:nvSpPr>
          <p:cNvPr id="10" name="TextBox 9">
            <a:extLst>
              <a:ext uri="{FF2B5EF4-FFF2-40B4-BE49-F238E27FC236}">
                <a16:creationId xmlns:a16="http://schemas.microsoft.com/office/drawing/2014/main" id="{01E3E0A7-BFD2-449D-B1E7-BD8C3D167600}"/>
              </a:ext>
            </a:extLst>
          </p:cNvPr>
          <p:cNvSpPr txBox="1"/>
          <p:nvPr/>
        </p:nvSpPr>
        <p:spPr>
          <a:xfrm>
            <a:off x="1238961" y="826528"/>
            <a:ext cx="3433482" cy="5878532"/>
          </a:xfrm>
          <a:prstGeom prst="rect">
            <a:avLst/>
          </a:prstGeom>
          <a:noFill/>
        </p:spPr>
        <p:txBody>
          <a:bodyPr wrap="square">
            <a:spAutoFit/>
          </a:bodyPr>
          <a:lstStyle/>
          <a:p>
            <a:pPr marL="342900" indent="-342900">
              <a:buFont typeface="+mj-lt"/>
              <a:buAutoNum type="arabicPeriod"/>
            </a:pPr>
            <a:r>
              <a:rPr lang="en-US" sz="1600" dirty="0">
                <a:solidFill>
                  <a:srgbClr val="520051"/>
                </a:solidFill>
                <a:latin typeface="Geomanist Book" panose="02000503000000020004" pitchFamily="50" charset="0"/>
              </a:rPr>
              <a:t>Introduction</a:t>
            </a:r>
          </a:p>
          <a:p>
            <a:pPr marL="342900" indent="-342900">
              <a:buFont typeface="+mj-lt"/>
              <a:buAutoNum type="arabicPeriod"/>
            </a:pPr>
            <a:endParaRPr lang="en-US" sz="1600" dirty="0">
              <a:solidFill>
                <a:srgbClr val="520051"/>
              </a:solidFill>
              <a:latin typeface="Geomanist Book" panose="02000503000000020004" pitchFamily="50" charset="0"/>
            </a:endParaRPr>
          </a:p>
          <a:p>
            <a:pPr marL="342900" indent="-342900">
              <a:buFont typeface="+mj-lt"/>
              <a:buAutoNum type="arabicPeriod"/>
            </a:pPr>
            <a:r>
              <a:rPr lang="en-US" sz="1600" dirty="0">
                <a:solidFill>
                  <a:srgbClr val="520051"/>
                </a:solidFill>
                <a:latin typeface="Geomanist Book" panose="02000503000000020004" pitchFamily="50" charset="0"/>
              </a:rPr>
              <a:t>Complaint Journey Overview</a:t>
            </a:r>
          </a:p>
          <a:p>
            <a:pPr marL="342900" indent="-342900">
              <a:buFont typeface="+mj-lt"/>
              <a:buAutoNum type="arabicPeriod"/>
            </a:pPr>
            <a:endParaRPr lang="en-US" sz="1600" dirty="0">
              <a:solidFill>
                <a:srgbClr val="520051"/>
              </a:solidFill>
              <a:latin typeface="Geomanist Book" panose="02000503000000020004" pitchFamily="50" charset="0"/>
            </a:endParaRPr>
          </a:p>
          <a:p>
            <a:pPr marL="342900" indent="-342900">
              <a:buFont typeface="+mj-lt"/>
              <a:buAutoNum type="arabicPeriod"/>
            </a:pPr>
            <a:r>
              <a:rPr lang="en-US" sz="1600" dirty="0">
                <a:solidFill>
                  <a:srgbClr val="520051"/>
                </a:solidFill>
                <a:latin typeface="Geomanist Book" panose="02000503000000020004" pitchFamily="50" charset="0"/>
              </a:rPr>
              <a:t>Case Management System</a:t>
            </a:r>
          </a:p>
          <a:p>
            <a:pPr marL="742950" lvl="1" indent="-285750">
              <a:buFont typeface="Arial" panose="020B0604020202020204" pitchFamily="34" charset="0"/>
              <a:buChar char="•"/>
            </a:pPr>
            <a:r>
              <a:rPr lang="en-US" sz="1600" dirty="0">
                <a:solidFill>
                  <a:srgbClr val="520051"/>
                </a:solidFill>
                <a:latin typeface="Geomanist Book" panose="02000503000000020004" pitchFamily="50" charset="0"/>
              </a:rPr>
              <a:t>Benefits</a:t>
            </a:r>
          </a:p>
          <a:p>
            <a:pPr lvl="1"/>
            <a:endParaRPr lang="en-US" sz="1600" dirty="0">
              <a:solidFill>
                <a:srgbClr val="520051"/>
              </a:solidFill>
              <a:latin typeface="Geomanist Book" panose="02000503000000020004" pitchFamily="50" charset="0"/>
            </a:endParaRPr>
          </a:p>
          <a:p>
            <a:pPr marL="342900" indent="-342900">
              <a:buFont typeface="+mj-lt"/>
              <a:buAutoNum type="arabicPeriod"/>
            </a:pPr>
            <a:r>
              <a:rPr lang="en-US" sz="1600" dirty="0">
                <a:solidFill>
                  <a:srgbClr val="520051"/>
                </a:solidFill>
                <a:latin typeface="Geomanist Book" panose="02000503000000020004" pitchFamily="50" charset="0"/>
              </a:rPr>
              <a:t>Case File</a:t>
            </a:r>
          </a:p>
          <a:p>
            <a:pPr marL="742950" lvl="1" indent="-285750">
              <a:buFont typeface="Arial" panose="020B0604020202020204" pitchFamily="34" charset="0"/>
              <a:buChar char="•"/>
            </a:pPr>
            <a:r>
              <a:rPr lang="en-US" sz="1600" dirty="0">
                <a:solidFill>
                  <a:srgbClr val="520051"/>
                </a:solidFill>
                <a:latin typeface="Geomanist Book" panose="02000503000000020004" pitchFamily="50" charset="0"/>
              </a:rPr>
              <a:t>Importance of details</a:t>
            </a:r>
          </a:p>
          <a:p>
            <a:pPr marL="742950" lvl="1" indent="-285750">
              <a:buFont typeface="Arial" panose="020B0604020202020204" pitchFamily="34" charset="0"/>
              <a:buChar char="•"/>
            </a:pPr>
            <a:r>
              <a:rPr lang="en-US" sz="1600" dirty="0">
                <a:solidFill>
                  <a:srgbClr val="520051"/>
                </a:solidFill>
                <a:latin typeface="Geomanist Book" panose="02000503000000020004" pitchFamily="50" charset="0"/>
              </a:rPr>
              <a:t>Information to include</a:t>
            </a:r>
          </a:p>
          <a:p>
            <a:pPr lvl="1"/>
            <a:endParaRPr lang="en-US" sz="1600" dirty="0">
              <a:solidFill>
                <a:srgbClr val="520051"/>
              </a:solidFill>
              <a:latin typeface="Geomanist Book" panose="02000503000000020004" pitchFamily="50" charset="0"/>
            </a:endParaRPr>
          </a:p>
          <a:p>
            <a:pPr marL="342900" indent="-342900">
              <a:buFont typeface="+mj-lt"/>
              <a:buAutoNum type="arabicPeriod"/>
            </a:pPr>
            <a:r>
              <a:rPr lang="en-US" sz="1600" dirty="0">
                <a:solidFill>
                  <a:srgbClr val="520051"/>
                </a:solidFill>
                <a:latin typeface="Geomanist Book" panose="02000503000000020004" pitchFamily="50" charset="0"/>
              </a:rPr>
              <a:t>Investigation Process</a:t>
            </a:r>
          </a:p>
          <a:p>
            <a:pPr marL="342900" indent="-342900">
              <a:buFont typeface="+mj-lt"/>
              <a:buAutoNum type="arabicPeriod"/>
            </a:pPr>
            <a:endParaRPr lang="en-US" sz="1600" dirty="0">
              <a:solidFill>
                <a:srgbClr val="520051"/>
              </a:solidFill>
              <a:latin typeface="Geomanist Book" panose="02000503000000020004" pitchFamily="50" charset="0"/>
            </a:endParaRPr>
          </a:p>
          <a:p>
            <a:pPr marL="342900" indent="-342900">
              <a:buFont typeface="+mj-lt"/>
              <a:buAutoNum type="arabicPeriod"/>
            </a:pPr>
            <a:r>
              <a:rPr lang="en-US" sz="1600" dirty="0">
                <a:solidFill>
                  <a:srgbClr val="520051"/>
                </a:solidFill>
                <a:latin typeface="Geomanist Book" panose="02000503000000020004" pitchFamily="50" charset="0"/>
              </a:rPr>
              <a:t>Resolutions</a:t>
            </a:r>
          </a:p>
          <a:p>
            <a:pPr marL="742950" lvl="1" indent="-285750">
              <a:buFont typeface="Arial" panose="020B0604020202020204" pitchFamily="34" charset="0"/>
              <a:buChar char="•"/>
            </a:pPr>
            <a:r>
              <a:rPr lang="en-US" sz="1600" dirty="0">
                <a:solidFill>
                  <a:srgbClr val="520051"/>
                </a:solidFill>
                <a:latin typeface="Geomanist Book" panose="02000503000000020004" pitchFamily="50" charset="0"/>
              </a:rPr>
              <a:t>General principles </a:t>
            </a:r>
          </a:p>
          <a:p>
            <a:pPr marL="742950" lvl="1" indent="-285750">
              <a:buFont typeface="Arial" panose="020B0604020202020204" pitchFamily="34" charset="0"/>
              <a:buChar char="•"/>
            </a:pPr>
            <a:r>
              <a:rPr lang="en-US" sz="1600" dirty="0">
                <a:solidFill>
                  <a:srgbClr val="520051"/>
                </a:solidFill>
                <a:latin typeface="Geomanist Book" panose="02000503000000020004" pitchFamily="50" charset="0"/>
              </a:rPr>
              <a:t>Fixing problems</a:t>
            </a:r>
          </a:p>
          <a:p>
            <a:pPr marL="742950" lvl="1" indent="-285750">
              <a:buFont typeface="Arial" panose="020B0604020202020204" pitchFamily="34" charset="0"/>
              <a:buChar char="•"/>
            </a:pPr>
            <a:r>
              <a:rPr lang="en-US" sz="1600" dirty="0">
                <a:solidFill>
                  <a:srgbClr val="520051"/>
                </a:solidFill>
                <a:latin typeface="Geomanist Book" panose="02000503000000020004" pitchFamily="50" charset="0"/>
              </a:rPr>
              <a:t>Time and Trouble</a:t>
            </a:r>
          </a:p>
          <a:p>
            <a:pPr lvl="1"/>
            <a:endParaRPr lang="en-US" sz="1600" dirty="0">
              <a:solidFill>
                <a:srgbClr val="520051"/>
              </a:solidFill>
              <a:latin typeface="Geomanist Book" panose="02000503000000020004" pitchFamily="50" charset="0"/>
            </a:endParaRPr>
          </a:p>
          <a:p>
            <a:pPr marL="342900" indent="-342900">
              <a:buFont typeface="+mj-lt"/>
              <a:buAutoNum type="arabicPeriod"/>
            </a:pPr>
            <a:r>
              <a:rPr lang="en-US" sz="1600" dirty="0">
                <a:solidFill>
                  <a:srgbClr val="520051"/>
                </a:solidFill>
                <a:latin typeface="Geomanist Book" panose="02000503000000020004" pitchFamily="50" charset="0"/>
              </a:rPr>
              <a:t>Case Studies</a:t>
            </a:r>
          </a:p>
          <a:p>
            <a:pPr marL="742950" lvl="1" indent="-285750">
              <a:buFont typeface="Arial" panose="020B0604020202020204" pitchFamily="34" charset="0"/>
              <a:buChar char="•"/>
            </a:pPr>
            <a:endParaRPr lang="en-US" dirty="0">
              <a:solidFill>
                <a:srgbClr val="520051"/>
              </a:solidFill>
              <a:latin typeface="Geomanist Book" panose="02000503000000020004" pitchFamily="50" charset="0"/>
            </a:endParaRPr>
          </a:p>
          <a:p>
            <a:pPr marL="742950" lvl="1" indent="-285750">
              <a:buFont typeface="Arial" panose="020B0604020202020204" pitchFamily="34" charset="0"/>
              <a:buChar char="•"/>
            </a:pPr>
            <a:endParaRPr lang="en-US" sz="1800" dirty="0">
              <a:solidFill>
                <a:srgbClr val="520051"/>
              </a:solidFill>
              <a:latin typeface="Geomanist Book" panose="02000503000000020004" pitchFamily="50" charset="0"/>
            </a:endParaRPr>
          </a:p>
          <a:p>
            <a:pPr marL="800100" lvl="1" indent="-342900">
              <a:buFont typeface="+mj-lt"/>
              <a:buAutoNum type="arabicPeriod"/>
            </a:pPr>
            <a:endParaRPr lang="en-US" sz="1800" dirty="0">
              <a:solidFill>
                <a:srgbClr val="520051"/>
              </a:solidFill>
              <a:latin typeface="Geomanist Book" panose="02000503000000020004" pitchFamily="50" charset="0"/>
            </a:endParaRPr>
          </a:p>
          <a:p>
            <a:pPr marL="342900" indent="-342900">
              <a:buFont typeface="+mj-lt"/>
              <a:buAutoNum type="arabicPeriod"/>
            </a:pPr>
            <a:endParaRPr lang="en-US" sz="1800" dirty="0">
              <a:solidFill>
                <a:srgbClr val="520051"/>
              </a:solidFill>
              <a:latin typeface="Geomanist Book" panose="02000503000000020004" pitchFamily="50" charset="0"/>
            </a:endParaRPr>
          </a:p>
        </p:txBody>
      </p:sp>
    </p:spTree>
    <p:extLst>
      <p:ext uri="{BB962C8B-B14F-4D97-AF65-F5344CB8AC3E}">
        <p14:creationId xmlns:p14="http://schemas.microsoft.com/office/powerpoint/2010/main" val="235333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61E4F670-5EA0-4A92-AB54-DBA741888B06}"/>
              </a:ext>
            </a:extLst>
          </p:cNvPr>
          <p:cNvSpPr/>
          <p:nvPr/>
        </p:nvSpPr>
        <p:spPr>
          <a:xfrm>
            <a:off x="-1" y="5668199"/>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2246AB5E-1566-4599-8124-DD64A312E9BE}"/>
              </a:ext>
            </a:extLst>
          </p:cNvPr>
          <p:cNvSpPr txBox="1"/>
          <p:nvPr/>
        </p:nvSpPr>
        <p:spPr>
          <a:xfrm>
            <a:off x="3068171" y="3069071"/>
            <a:ext cx="1667435" cy="276999"/>
          </a:xfrm>
          <a:prstGeom prst="rect">
            <a:avLst/>
          </a:prstGeom>
          <a:noFill/>
        </p:spPr>
        <p:txBody>
          <a:bodyPr wrap="square" rtlCol="0">
            <a:spAutoFit/>
          </a:bodyPr>
          <a:lstStyle/>
          <a:p>
            <a:endParaRPr lang="en-GB" sz="1200" dirty="0">
              <a:solidFill>
                <a:srgbClr val="660066"/>
              </a:solidFill>
              <a:latin typeface="Geomanist Book" panose="02000503000000020004" pitchFamily="50" charset="0"/>
            </a:endParaRPr>
          </a:p>
        </p:txBody>
      </p:sp>
      <p:grpSp>
        <p:nvGrpSpPr>
          <p:cNvPr id="56" name="Group 55">
            <a:extLst>
              <a:ext uri="{FF2B5EF4-FFF2-40B4-BE49-F238E27FC236}">
                <a16:creationId xmlns:a16="http://schemas.microsoft.com/office/drawing/2014/main" id="{F8EC8DEA-A98E-4623-B095-5EA077949C32}"/>
              </a:ext>
            </a:extLst>
          </p:cNvPr>
          <p:cNvGrpSpPr/>
          <p:nvPr/>
        </p:nvGrpSpPr>
        <p:grpSpPr>
          <a:xfrm>
            <a:off x="655544" y="606667"/>
            <a:ext cx="10865224" cy="6075625"/>
            <a:chOff x="663388" y="377748"/>
            <a:chExt cx="10865224" cy="6075625"/>
          </a:xfrm>
        </p:grpSpPr>
        <p:sp>
          <p:nvSpPr>
            <p:cNvPr id="6" name="TextBox 5">
              <a:extLst>
                <a:ext uri="{FF2B5EF4-FFF2-40B4-BE49-F238E27FC236}">
                  <a16:creationId xmlns:a16="http://schemas.microsoft.com/office/drawing/2014/main" id="{6BB51A6F-5F3E-43BB-9B0C-D95A4AE9A470}"/>
                </a:ext>
              </a:extLst>
            </p:cNvPr>
            <p:cNvSpPr txBox="1"/>
            <p:nvPr/>
          </p:nvSpPr>
          <p:spPr>
            <a:xfrm>
              <a:off x="663388" y="377748"/>
              <a:ext cx="10865224" cy="369332"/>
            </a:xfrm>
            <a:prstGeom prst="rect">
              <a:avLst/>
            </a:prstGeom>
            <a:noFill/>
            <a:ln w="57150">
              <a:solidFill>
                <a:srgbClr val="00A88F"/>
              </a:solidFill>
            </a:ln>
          </p:spPr>
          <p:txBody>
            <a:bodyPr wrap="square" rtlCol="0">
              <a:spAutoFit/>
            </a:bodyPr>
            <a:lstStyle/>
            <a:p>
              <a:pPr algn="ctr"/>
              <a:r>
                <a:rPr lang="en-GB" dirty="0">
                  <a:solidFill>
                    <a:srgbClr val="660066"/>
                  </a:solidFill>
                  <a:latin typeface="Geomanist" panose="02000503000000020004" pitchFamily="50" charset="0"/>
                </a:rPr>
                <a:t>Case Journey and Milestones</a:t>
              </a:r>
            </a:p>
          </p:txBody>
        </p:sp>
        <p:grpSp>
          <p:nvGrpSpPr>
            <p:cNvPr id="7" name="Group 6">
              <a:extLst>
                <a:ext uri="{FF2B5EF4-FFF2-40B4-BE49-F238E27FC236}">
                  <a16:creationId xmlns:a16="http://schemas.microsoft.com/office/drawing/2014/main" id="{306270A0-8402-4937-8773-5E12A2A2085E}"/>
                </a:ext>
              </a:extLst>
            </p:cNvPr>
            <p:cNvGrpSpPr/>
            <p:nvPr/>
          </p:nvGrpSpPr>
          <p:grpSpPr>
            <a:xfrm>
              <a:off x="3148853" y="867927"/>
              <a:ext cx="1586752" cy="457191"/>
              <a:chOff x="3068171" y="1595718"/>
              <a:chExt cx="1586752" cy="457191"/>
            </a:xfrm>
          </p:grpSpPr>
          <p:sp>
            <p:nvSpPr>
              <p:cNvPr id="10" name="Arrow: Left-Right 9">
                <a:extLst>
                  <a:ext uri="{FF2B5EF4-FFF2-40B4-BE49-F238E27FC236}">
                    <a16:creationId xmlns:a16="http://schemas.microsoft.com/office/drawing/2014/main" id="{3CFFE3ED-F25D-430D-B527-5AC5473E84AE}"/>
                  </a:ext>
                </a:extLst>
              </p:cNvPr>
              <p:cNvSpPr/>
              <p:nvPr/>
            </p:nvSpPr>
            <p:spPr>
              <a:xfrm>
                <a:off x="3068171" y="1595718"/>
                <a:ext cx="1586752" cy="457191"/>
              </a:xfrm>
              <a:prstGeom prst="leftRightArrow">
                <a:avLst/>
              </a:prstGeom>
              <a:solidFill>
                <a:srgbClr val="E4F9EC"/>
              </a:solidFill>
              <a:ln w="19050">
                <a:solidFill>
                  <a:srgbClr val="00A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EEB0DDB-37EC-4B58-8371-F818758386EA}"/>
                  </a:ext>
                </a:extLst>
              </p:cNvPr>
              <p:cNvSpPr txBox="1"/>
              <p:nvPr/>
            </p:nvSpPr>
            <p:spPr>
              <a:xfrm>
                <a:off x="3265395" y="1701202"/>
                <a:ext cx="1192306" cy="246221"/>
              </a:xfrm>
              <a:prstGeom prst="rect">
                <a:avLst/>
              </a:prstGeom>
              <a:noFill/>
            </p:spPr>
            <p:txBody>
              <a:bodyPr wrap="square" rtlCol="0">
                <a:spAutoFit/>
              </a:bodyPr>
              <a:lstStyle/>
              <a:p>
                <a:r>
                  <a:rPr lang="en-GB" sz="1000" dirty="0">
                    <a:solidFill>
                      <a:srgbClr val="00A88F"/>
                    </a:solidFill>
                    <a:latin typeface="Geomanist" panose="02000503000000020004" pitchFamily="50" charset="0"/>
                  </a:rPr>
                  <a:t>10 Working Days</a:t>
                </a:r>
              </a:p>
            </p:txBody>
          </p:sp>
        </p:grpSp>
        <p:grpSp>
          <p:nvGrpSpPr>
            <p:cNvPr id="5" name="Group 4">
              <a:extLst>
                <a:ext uri="{FF2B5EF4-FFF2-40B4-BE49-F238E27FC236}">
                  <a16:creationId xmlns:a16="http://schemas.microsoft.com/office/drawing/2014/main" id="{124AD285-A596-4621-9D99-0EE40C4007A9}"/>
                </a:ext>
              </a:extLst>
            </p:cNvPr>
            <p:cNvGrpSpPr/>
            <p:nvPr/>
          </p:nvGrpSpPr>
          <p:grpSpPr>
            <a:xfrm>
              <a:off x="5362539" y="867928"/>
              <a:ext cx="1586752" cy="457191"/>
              <a:chOff x="5302624" y="1595718"/>
              <a:chExt cx="1586752" cy="457191"/>
            </a:xfrm>
          </p:grpSpPr>
          <p:sp>
            <p:nvSpPr>
              <p:cNvPr id="11" name="Arrow: Left-Right 10">
                <a:extLst>
                  <a:ext uri="{FF2B5EF4-FFF2-40B4-BE49-F238E27FC236}">
                    <a16:creationId xmlns:a16="http://schemas.microsoft.com/office/drawing/2014/main" id="{186C99D0-61ED-4B16-847D-14A33DF62915}"/>
                  </a:ext>
                </a:extLst>
              </p:cNvPr>
              <p:cNvSpPr/>
              <p:nvPr/>
            </p:nvSpPr>
            <p:spPr>
              <a:xfrm>
                <a:off x="5302624" y="1595718"/>
                <a:ext cx="1586752" cy="457191"/>
              </a:xfrm>
              <a:prstGeom prst="leftRightArrow">
                <a:avLst/>
              </a:prstGeom>
              <a:solidFill>
                <a:srgbClr val="E4F9EC"/>
              </a:solidFill>
              <a:ln w="19050">
                <a:solidFill>
                  <a:srgbClr val="00A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6F55EFD-13A6-4B80-BCCD-72EF8EF5B8C4}"/>
                  </a:ext>
                </a:extLst>
              </p:cNvPr>
              <p:cNvSpPr txBox="1"/>
              <p:nvPr/>
            </p:nvSpPr>
            <p:spPr>
              <a:xfrm>
                <a:off x="5499847" y="1713837"/>
                <a:ext cx="1192306" cy="246221"/>
              </a:xfrm>
              <a:prstGeom prst="rect">
                <a:avLst/>
              </a:prstGeom>
              <a:noFill/>
            </p:spPr>
            <p:txBody>
              <a:bodyPr wrap="square" rtlCol="0">
                <a:spAutoFit/>
              </a:bodyPr>
              <a:lstStyle/>
              <a:p>
                <a:r>
                  <a:rPr lang="en-GB" sz="1000" dirty="0">
                    <a:solidFill>
                      <a:srgbClr val="00A88F"/>
                    </a:solidFill>
                    <a:latin typeface="Geomanist" panose="02000503000000020004" pitchFamily="50" charset="0"/>
                  </a:rPr>
                  <a:t>14 Calendar Days</a:t>
                </a:r>
              </a:p>
            </p:txBody>
          </p:sp>
        </p:grpSp>
        <p:grpSp>
          <p:nvGrpSpPr>
            <p:cNvPr id="4" name="Group 3">
              <a:extLst>
                <a:ext uri="{FF2B5EF4-FFF2-40B4-BE49-F238E27FC236}">
                  <a16:creationId xmlns:a16="http://schemas.microsoft.com/office/drawing/2014/main" id="{86427F76-7898-4C24-B371-41AA4F032349}"/>
                </a:ext>
              </a:extLst>
            </p:cNvPr>
            <p:cNvGrpSpPr/>
            <p:nvPr/>
          </p:nvGrpSpPr>
          <p:grpSpPr>
            <a:xfrm>
              <a:off x="7569233" y="867931"/>
              <a:ext cx="1586752" cy="465260"/>
              <a:chOff x="7537076" y="1595718"/>
              <a:chExt cx="1586752" cy="465260"/>
            </a:xfrm>
          </p:grpSpPr>
          <p:sp>
            <p:nvSpPr>
              <p:cNvPr id="13" name="Arrow: Left-Right 12">
                <a:extLst>
                  <a:ext uri="{FF2B5EF4-FFF2-40B4-BE49-F238E27FC236}">
                    <a16:creationId xmlns:a16="http://schemas.microsoft.com/office/drawing/2014/main" id="{EFB61E05-FC69-4AB9-A2EE-925E579079FB}"/>
                  </a:ext>
                </a:extLst>
              </p:cNvPr>
              <p:cNvSpPr/>
              <p:nvPr/>
            </p:nvSpPr>
            <p:spPr>
              <a:xfrm>
                <a:off x="7537076" y="1595718"/>
                <a:ext cx="1586752" cy="465260"/>
              </a:xfrm>
              <a:prstGeom prst="leftRightArrow">
                <a:avLst/>
              </a:prstGeom>
              <a:solidFill>
                <a:srgbClr val="E4F9EC"/>
              </a:solidFill>
              <a:ln w="19050">
                <a:solidFill>
                  <a:srgbClr val="00A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C7B9F85E-1737-4473-9B79-ECCF7E3F12C3}"/>
                  </a:ext>
                </a:extLst>
              </p:cNvPr>
              <p:cNvSpPr txBox="1"/>
              <p:nvPr/>
            </p:nvSpPr>
            <p:spPr>
              <a:xfrm>
                <a:off x="7734299" y="1701201"/>
                <a:ext cx="1192306" cy="246221"/>
              </a:xfrm>
              <a:prstGeom prst="rect">
                <a:avLst/>
              </a:prstGeom>
              <a:noFill/>
            </p:spPr>
            <p:txBody>
              <a:bodyPr wrap="square" rtlCol="0">
                <a:spAutoFit/>
              </a:bodyPr>
              <a:lstStyle/>
              <a:p>
                <a:r>
                  <a:rPr lang="en-GB" sz="1000" dirty="0">
                    <a:solidFill>
                      <a:srgbClr val="00A88F"/>
                    </a:solidFill>
                    <a:latin typeface="Geomanist" panose="02000503000000020004" pitchFamily="50" charset="0"/>
                  </a:rPr>
                  <a:t>Reasonable Time</a:t>
                </a:r>
              </a:p>
            </p:txBody>
          </p:sp>
        </p:grpSp>
        <p:grpSp>
          <p:nvGrpSpPr>
            <p:cNvPr id="3" name="Group 2">
              <a:extLst>
                <a:ext uri="{FF2B5EF4-FFF2-40B4-BE49-F238E27FC236}">
                  <a16:creationId xmlns:a16="http://schemas.microsoft.com/office/drawing/2014/main" id="{B4F2A1A3-F07C-4865-AF17-05E9C3495BA1}"/>
                </a:ext>
              </a:extLst>
            </p:cNvPr>
            <p:cNvGrpSpPr/>
            <p:nvPr/>
          </p:nvGrpSpPr>
          <p:grpSpPr>
            <a:xfrm>
              <a:off x="9744635" y="898577"/>
              <a:ext cx="1586752" cy="457191"/>
              <a:chOff x="9744635" y="1595718"/>
              <a:chExt cx="1586752" cy="457191"/>
            </a:xfrm>
          </p:grpSpPr>
          <p:sp>
            <p:nvSpPr>
              <p:cNvPr id="12" name="Arrow: Left-Right 11">
                <a:extLst>
                  <a:ext uri="{FF2B5EF4-FFF2-40B4-BE49-F238E27FC236}">
                    <a16:creationId xmlns:a16="http://schemas.microsoft.com/office/drawing/2014/main" id="{B8808821-7CC7-4C38-A034-94A402A599F3}"/>
                  </a:ext>
                </a:extLst>
              </p:cNvPr>
              <p:cNvSpPr/>
              <p:nvPr/>
            </p:nvSpPr>
            <p:spPr>
              <a:xfrm>
                <a:off x="9744635" y="1595718"/>
                <a:ext cx="1586752" cy="457191"/>
              </a:xfrm>
              <a:prstGeom prst="leftRightArrow">
                <a:avLst/>
              </a:prstGeom>
              <a:solidFill>
                <a:srgbClr val="E4F9EC"/>
              </a:solidFill>
              <a:ln w="19050">
                <a:solidFill>
                  <a:srgbClr val="00A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E40189B-F1FE-4695-A61C-41214FFA9414}"/>
                  </a:ext>
                </a:extLst>
              </p:cNvPr>
              <p:cNvSpPr txBox="1"/>
              <p:nvPr/>
            </p:nvSpPr>
            <p:spPr>
              <a:xfrm>
                <a:off x="9982199" y="1710762"/>
                <a:ext cx="1192306" cy="246221"/>
              </a:xfrm>
              <a:prstGeom prst="rect">
                <a:avLst/>
              </a:prstGeom>
              <a:noFill/>
            </p:spPr>
            <p:txBody>
              <a:bodyPr wrap="square" rtlCol="0">
                <a:spAutoFit/>
              </a:bodyPr>
              <a:lstStyle/>
              <a:p>
                <a:r>
                  <a:rPr lang="en-GB" sz="1000" dirty="0">
                    <a:solidFill>
                      <a:srgbClr val="00A88F"/>
                    </a:solidFill>
                    <a:latin typeface="Geomanist" panose="02000503000000020004" pitchFamily="50" charset="0"/>
                  </a:rPr>
                  <a:t>28 Calendar Days</a:t>
                </a:r>
              </a:p>
            </p:txBody>
          </p:sp>
        </p:grpSp>
        <p:grpSp>
          <p:nvGrpSpPr>
            <p:cNvPr id="38" name="Group 37">
              <a:extLst>
                <a:ext uri="{FF2B5EF4-FFF2-40B4-BE49-F238E27FC236}">
                  <a16:creationId xmlns:a16="http://schemas.microsoft.com/office/drawing/2014/main" id="{B4CA78E8-9F8F-4072-AB32-7672F72DD00E}"/>
                </a:ext>
              </a:extLst>
            </p:cNvPr>
            <p:cNvGrpSpPr/>
            <p:nvPr/>
          </p:nvGrpSpPr>
          <p:grpSpPr>
            <a:xfrm>
              <a:off x="755192" y="1462579"/>
              <a:ext cx="1927412" cy="4141694"/>
              <a:chOff x="663388" y="2129565"/>
              <a:chExt cx="1927412" cy="4141694"/>
            </a:xfrm>
          </p:grpSpPr>
          <p:sp>
            <p:nvSpPr>
              <p:cNvPr id="14" name="Rectangle: Rounded Corners 13">
                <a:extLst>
                  <a:ext uri="{FF2B5EF4-FFF2-40B4-BE49-F238E27FC236}">
                    <a16:creationId xmlns:a16="http://schemas.microsoft.com/office/drawing/2014/main" id="{D7C1713C-B4EE-4A18-A2E7-660211D7C767}"/>
                  </a:ext>
                </a:extLst>
              </p:cNvPr>
              <p:cNvSpPr/>
              <p:nvPr/>
            </p:nvSpPr>
            <p:spPr>
              <a:xfrm>
                <a:off x="663388" y="2129565"/>
                <a:ext cx="1927412" cy="4141694"/>
              </a:xfrm>
              <a:prstGeom prst="roundRect">
                <a:avLst/>
              </a:prstGeom>
              <a:solidFill>
                <a:srgbClr val="EEEEFF"/>
              </a:solidFill>
              <a:ln w="19050">
                <a:solidFill>
                  <a:srgbClr val="500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A5AF4117-22C9-4C90-80B8-E54340DE4A9F}"/>
                  </a:ext>
                </a:extLst>
              </p:cNvPr>
              <p:cNvSpPr txBox="1"/>
              <p:nvPr/>
            </p:nvSpPr>
            <p:spPr>
              <a:xfrm>
                <a:off x="793376" y="2319363"/>
                <a:ext cx="1667435" cy="2893100"/>
              </a:xfrm>
              <a:prstGeom prst="rect">
                <a:avLst/>
              </a:prstGeom>
              <a:noFill/>
            </p:spPr>
            <p:txBody>
              <a:bodyPr wrap="square" rtlCol="0">
                <a:spAutoFit/>
              </a:bodyPr>
              <a:lstStyle/>
              <a:p>
                <a:pPr algn="ctr"/>
                <a:r>
                  <a:rPr lang="en-GB" sz="1400" b="1" dirty="0">
                    <a:solidFill>
                      <a:srgbClr val="660066"/>
                    </a:solidFill>
                    <a:latin typeface="Geomanist" panose="02000503000000020004" pitchFamily="50" charset="0"/>
                  </a:rPr>
                  <a:t>Case Submission</a:t>
                </a: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r>
                  <a:rPr lang="en-GB" sz="1200" dirty="0">
                    <a:solidFill>
                      <a:srgbClr val="660066"/>
                    </a:solidFill>
                    <a:latin typeface="Geomanist" panose="02000503000000020004" pitchFamily="50" charset="0"/>
                  </a:rPr>
                  <a:t>If you have issued your final position and the customer is still dissatisfied then details will need to be sent to the dedicated email address.</a:t>
                </a:r>
              </a:p>
              <a:p>
                <a:endParaRPr lang="en-GB" sz="1200" dirty="0">
                  <a:solidFill>
                    <a:srgbClr val="660066"/>
                  </a:solidFill>
                  <a:latin typeface="Geomanist Book" panose="02000503000000020004" pitchFamily="50" charset="0"/>
                </a:endParaRPr>
              </a:p>
            </p:txBody>
          </p:sp>
          <p:pic>
            <p:nvPicPr>
              <p:cNvPr id="28" name="Graphic 27" descr="Document with solid fill">
                <a:extLst>
                  <a:ext uri="{FF2B5EF4-FFF2-40B4-BE49-F238E27FC236}">
                    <a16:creationId xmlns:a16="http://schemas.microsoft.com/office/drawing/2014/main" id="{68A20925-806D-4C23-B80E-91D2E4F857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2715" y="2648124"/>
                <a:ext cx="914400" cy="914400"/>
              </a:xfrm>
              <a:prstGeom prst="rect">
                <a:avLst/>
              </a:prstGeom>
            </p:spPr>
          </p:pic>
        </p:grpSp>
        <p:grpSp>
          <p:nvGrpSpPr>
            <p:cNvPr id="37" name="Group 36">
              <a:extLst>
                <a:ext uri="{FF2B5EF4-FFF2-40B4-BE49-F238E27FC236}">
                  <a16:creationId xmlns:a16="http://schemas.microsoft.com/office/drawing/2014/main" id="{C85D0CD6-56D2-4E81-B5F4-36222EC5B7C5}"/>
                </a:ext>
              </a:extLst>
            </p:cNvPr>
            <p:cNvGrpSpPr/>
            <p:nvPr/>
          </p:nvGrpSpPr>
          <p:grpSpPr>
            <a:xfrm>
              <a:off x="2976116" y="1485197"/>
              <a:ext cx="1927412" cy="4141694"/>
              <a:chOff x="2897841" y="2129565"/>
              <a:chExt cx="1927412" cy="4141694"/>
            </a:xfrm>
          </p:grpSpPr>
          <p:sp>
            <p:nvSpPr>
              <p:cNvPr id="16" name="Rectangle: Rounded Corners 15">
                <a:extLst>
                  <a:ext uri="{FF2B5EF4-FFF2-40B4-BE49-F238E27FC236}">
                    <a16:creationId xmlns:a16="http://schemas.microsoft.com/office/drawing/2014/main" id="{EE7B707B-1FD5-4285-9B56-69D19ECB70B2}"/>
                  </a:ext>
                </a:extLst>
              </p:cNvPr>
              <p:cNvSpPr/>
              <p:nvPr/>
            </p:nvSpPr>
            <p:spPr>
              <a:xfrm>
                <a:off x="2897841" y="2129565"/>
                <a:ext cx="1927412" cy="4141694"/>
              </a:xfrm>
              <a:prstGeom prst="roundRect">
                <a:avLst/>
              </a:prstGeom>
              <a:solidFill>
                <a:srgbClr val="EEEEFF"/>
              </a:solidFill>
              <a:ln w="19050">
                <a:solidFill>
                  <a:srgbClr val="500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descr="Checklist with solid fill">
                <a:extLst>
                  <a:ext uri="{FF2B5EF4-FFF2-40B4-BE49-F238E27FC236}">
                    <a16:creationId xmlns:a16="http://schemas.microsoft.com/office/drawing/2014/main" id="{CE430BBE-DD0A-4829-B9D3-CB65AE2DCD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66413" y="2622346"/>
                <a:ext cx="914400" cy="914400"/>
              </a:xfrm>
              <a:prstGeom prst="rect">
                <a:avLst/>
              </a:prstGeom>
            </p:spPr>
          </p:pic>
          <p:sp>
            <p:nvSpPr>
              <p:cNvPr id="34" name="TextBox 33">
                <a:extLst>
                  <a:ext uri="{FF2B5EF4-FFF2-40B4-BE49-F238E27FC236}">
                    <a16:creationId xmlns:a16="http://schemas.microsoft.com/office/drawing/2014/main" id="{E94F3CD5-33CB-4377-B001-579A7E280C60}"/>
                  </a:ext>
                </a:extLst>
              </p:cNvPr>
              <p:cNvSpPr txBox="1"/>
              <p:nvPr/>
            </p:nvSpPr>
            <p:spPr>
              <a:xfrm>
                <a:off x="2995636" y="2250133"/>
                <a:ext cx="1667435" cy="3416320"/>
              </a:xfrm>
              <a:prstGeom prst="rect">
                <a:avLst/>
              </a:prstGeom>
              <a:noFill/>
            </p:spPr>
            <p:txBody>
              <a:bodyPr wrap="square" rtlCol="0">
                <a:spAutoFit/>
              </a:bodyPr>
              <a:lstStyle/>
              <a:p>
                <a:pPr algn="ctr"/>
                <a:r>
                  <a:rPr lang="en-GB" sz="1400" b="1" dirty="0">
                    <a:solidFill>
                      <a:srgbClr val="660066"/>
                    </a:solidFill>
                    <a:latin typeface="Geomanist" panose="02000503000000020004" pitchFamily="50" charset="0"/>
                  </a:rPr>
                  <a:t>Prepare Case</a:t>
                </a: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pPr marL="171450" indent="-171450">
                  <a:buFont typeface="Arial" panose="020B0604020202020204" pitchFamily="34" charset="0"/>
                  <a:buChar char="•"/>
                </a:pPr>
                <a:r>
                  <a:rPr lang="en-GB" sz="1200" dirty="0">
                    <a:solidFill>
                      <a:srgbClr val="660066"/>
                    </a:solidFill>
                    <a:latin typeface="Geomanist" panose="02000503000000020004" pitchFamily="50" charset="0"/>
                  </a:rPr>
                  <a:t>Summary of events</a:t>
                </a:r>
              </a:p>
              <a:p>
                <a:pPr marL="171450" indent="-171450">
                  <a:buFont typeface="Arial" panose="020B0604020202020204" pitchFamily="34" charset="0"/>
                  <a:buChar char="•"/>
                </a:pPr>
                <a:r>
                  <a:rPr lang="en-GB" sz="1200" dirty="0">
                    <a:solidFill>
                      <a:srgbClr val="660066"/>
                    </a:solidFill>
                    <a:latin typeface="Geomanist" panose="02000503000000020004" pitchFamily="50" charset="0"/>
                  </a:rPr>
                  <a:t>Any records of contact</a:t>
                </a:r>
              </a:p>
              <a:p>
                <a:pPr marL="171450" indent="-171450">
                  <a:buFont typeface="Arial" panose="020B0604020202020204" pitchFamily="34" charset="0"/>
                  <a:buChar char="•"/>
                </a:pPr>
                <a:r>
                  <a:rPr lang="en-GB" sz="1200" dirty="0">
                    <a:solidFill>
                      <a:srgbClr val="660066"/>
                    </a:solidFill>
                    <a:latin typeface="Geomanist" panose="02000503000000020004" pitchFamily="50" charset="0"/>
                  </a:rPr>
                  <a:t>Recordings of relevant telephone calls</a:t>
                </a:r>
              </a:p>
              <a:p>
                <a:pPr marL="171450" indent="-171450">
                  <a:buFont typeface="Arial" panose="020B0604020202020204" pitchFamily="34" charset="0"/>
                  <a:buChar char="•"/>
                </a:pPr>
                <a:r>
                  <a:rPr lang="en-GB" sz="1200" dirty="0">
                    <a:solidFill>
                      <a:srgbClr val="660066"/>
                    </a:solidFill>
                    <a:latin typeface="Geomanist" panose="02000503000000020004" pitchFamily="50" charset="0"/>
                  </a:rPr>
                  <a:t>Copies of post-sales information </a:t>
                </a:r>
              </a:p>
              <a:p>
                <a:pPr marL="171450" indent="-171450">
                  <a:buFont typeface="Arial" panose="020B0604020202020204" pitchFamily="34" charset="0"/>
                  <a:buChar char="•"/>
                </a:pPr>
                <a:r>
                  <a:rPr lang="en-GB" sz="1200" dirty="0">
                    <a:solidFill>
                      <a:srgbClr val="660066"/>
                    </a:solidFill>
                    <a:latin typeface="Geomanist" panose="02000503000000020004" pitchFamily="50" charset="0"/>
                  </a:rPr>
                  <a:t>Any other relevant information.</a:t>
                </a:r>
              </a:p>
              <a:p>
                <a:endParaRPr lang="en-GB" sz="1200" dirty="0">
                  <a:solidFill>
                    <a:srgbClr val="660066"/>
                  </a:solidFill>
                  <a:latin typeface="Geomanist Book" panose="02000503000000020004" pitchFamily="50" charset="0"/>
                </a:endParaRPr>
              </a:p>
            </p:txBody>
          </p:sp>
        </p:grpSp>
        <p:grpSp>
          <p:nvGrpSpPr>
            <p:cNvPr id="21" name="Group 20">
              <a:extLst>
                <a:ext uri="{FF2B5EF4-FFF2-40B4-BE49-F238E27FC236}">
                  <a16:creationId xmlns:a16="http://schemas.microsoft.com/office/drawing/2014/main" id="{12261814-8C84-42FE-9238-58E3FBD6F35A}"/>
                </a:ext>
              </a:extLst>
            </p:cNvPr>
            <p:cNvGrpSpPr/>
            <p:nvPr/>
          </p:nvGrpSpPr>
          <p:grpSpPr>
            <a:xfrm>
              <a:off x="5191399" y="1469059"/>
              <a:ext cx="1927412" cy="4141694"/>
              <a:chOff x="5132294" y="2113427"/>
              <a:chExt cx="1927412" cy="4141694"/>
            </a:xfrm>
          </p:grpSpPr>
          <p:sp>
            <p:nvSpPr>
              <p:cNvPr id="17" name="Rectangle: Rounded Corners 16">
                <a:extLst>
                  <a:ext uri="{FF2B5EF4-FFF2-40B4-BE49-F238E27FC236}">
                    <a16:creationId xmlns:a16="http://schemas.microsoft.com/office/drawing/2014/main" id="{4FE0EDA2-3FB5-47F9-894C-9250A956C7C9}"/>
                  </a:ext>
                </a:extLst>
              </p:cNvPr>
              <p:cNvSpPr/>
              <p:nvPr/>
            </p:nvSpPr>
            <p:spPr>
              <a:xfrm>
                <a:off x="5132294" y="2113427"/>
                <a:ext cx="1927412" cy="4141694"/>
              </a:xfrm>
              <a:prstGeom prst="roundRect">
                <a:avLst/>
              </a:prstGeom>
              <a:solidFill>
                <a:srgbClr val="EEEEFF"/>
              </a:solidFill>
              <a:ln w="19050">
                <a:solidFill>
                  <a:srgbClr val="500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Magnifying glass with solid fill">
                <a:extLst>
                  <a:ext uri="{FF2B5EF4-FFF2-40B4-BE49-F238E27FC236}">
                    <a16:creationId xmlns:a16="http://schemas.microsoft.com/office/drawing/2014/main" id="{3E302808-117D-4696-9049-88BE81FD2C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8978" y="2632297"/>
                <a:ext cx="827058" cy="827058"/>
              </a:xfrm>
              <a:prstGeom prst="rect">
                <a:avLst/>
              </a:prstGeom>
            </p:spPr>
          </p:pic>
          <p:sp>
            <p:nvSpPr>
              <p:cNvPr id="35" name="TextBox 34">
                <a:extLst>
                  <a:ext uri="{FF2B5EF4-FFF2-40B4-BE49-F238E27FC236}">
                    <a16:creationId xmlns:a16="http://schemas.microsoft.com/office/drawing/2014/main" id="{23D8A871-FE14-405F-A625-FA2E224999BD}"/>
                  </a:ext>
                </a:extLst>
              </p:cNvPr>
              <p:cNvSpPr txBox="1"/>
              <p:nvPr/>
            </p:nvSpPr>
            <p:spPr>
              <a:xfrm>
                <a:off x="5262282" y="2296745"/>
                <a:ext cx="1667435" cy="3262432"/>
              </a:xfrm>
              <a:prstGeom prst="rect">
                <a:avLst/>
              </a:prstGeom>
              <a:noFill/>
            </p:spPr>
            <p:txBody>
              <a:bodyPr wrap="square" rtlCol="0">
                <a:spAutoFit/>
              </a:bodyPr>
              <a:lstStyle/>
              <a:p>
                <a:pPr algn="ctr"/>
                <a:r>
                  <a:rPr lang="en-GB" sz="1400" b="1" dirty="0">
                    <a:solidFill>
                      <a:srgbClr val="660066"/>
                    </a:solidFill>
                    <a:latin typeface="Geomanist" panose="02000503000000020004" pitchFamily="50" charset="0"/>
                  </a:rPr>
                  <a:t>Investigate</a:t>
                </a: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r>
                  <a:rPr lang="en-GB" sz="1200" dirty="0">
                    <a:solidFill>
                      <a:srgbClr val="660066"/>
                    </a:solidFill>
                    <a:latin typeface="Geomanist" panose="02000503000000020004" pitchFamily="50" charset="0"/>
                  </a:rPr>
                  <a:t>Once all evidence has been submitted our Dispute Resolution Executive (DRE) will review.</a:t>
                </a:r>
              </a:p>
              <a:p>
                <a:endParaRPr lang="en-GB" sz="1200" dirty="0">
                  <a:solidFill>
                    <a:srgbClr val="660066"/>
                  </a:solidFill>
                  <a:latin typeface="Geomanist" panose="02000503000000020004" pitchFamily="50" charset="0"/>
                </a:endParaRPr>
              </a:p>
              <a:p>
                <a:r>
                  <a:rPr lang="en-GB" sz="1200" dirty="0">
                    <a:solidFill>
                      <a:srgbClr val="660066"/>
                    </a:solidFill>
                    <a:latin typeface="Geomanist" panose="02000503000000020004" pitchFamily="50" charset="0"/>
                  </a:rPr>
                  <a:t>We may ask for further information.</a:t>
                </a:r>
              </a:p>
              <a:p>
                <a:endParaRPr lang="en-GB" sz="1200" dirty="0">
                  <a:solidFill>
                    <a:srgbClr val="660066"/>
                  </a:solidFill>
                  <a:latin typeface="Geomanist Book" panose="02000503000000020004" pitchFamily="50" charset="0"/>
                </a:endParaRPr>
              </a:p>
              <a:p>
                <a:endParaRPr lang="en-GB" sz="1200" dirty="0">
                  <a:solidFill>
                    <a:srgbClr val="660066"/>
                  </a:solidFill>
                  <a:latin typeface="Geomanist Book" panose="02000503000000020004" pitchFamily="50" charset="0"/>
                </a:endParaRPr>
              </a:p>
            </p:txBody>
          </p:sp>
        </p:grpSp>
        <p:grpSp>
          <p:nvGrpSpPr>
            <p:cNvPr id="9" name="Group 8">
              <a:extLst>
                <a:ext uri="{FF2B5EF4-FFF2-40B4-BE49-F238E27FC236}">
                  <a16:creationId xmlns:a16="http://schemas.microsoft.com/office/drawing/2014/main" id="{2097F3F4-82E9-49FE-9B1C-29F9130B5227}"/>
                </a:ext>
              </a:extLst>
            </p:cNvPr>
            <p:cNvGrpSpPr/>
            <p:nvPr/>
          </p:nvGrpSpPr>
          <p:grpSpPr>
            <a:xfrm>
              <a:off x="7382041" y="1469059"/>
              <a:ext cx="1944793" cy="4157832"/>
              <a:chOff x="7358056" y="2121496"/>
              <a:chExt cx="1944793" cy="4157832"/>
            </a:xfrm>
          </p:grpSpPr>
          <p:pic>
            <p:nvPicPr>
              <p:cNvPr id="18" name="Picture 17">
                <a:extLst>
                  <a:ext uri="{FF2B5EF4-FFF2-40B4-BE49-F238E27FC236}">
                    <a16:creationId xmlns:a16="http://schemas.microsoft.com/office/drawing/2014/main" id="{59F8C376-5E10-4843-BFAD-42500C10A47A}"/>
                  </a:ext>
                </a:extLst>
              </p:cNvPr>
              <p:cNvPicPr>
                <a:picLocks noChangeAspect="1"/>
              </p:cNvPicPr>
              <p:nvPr/>
            </p:nvPicPr>
            <p:blipFill>
              <a:blip r:embed="rId9"/>
              <a:stretch>
                <a:fillRect/>
              </a:stretch>
            </p:blipFill>
            <p:spPr>
              <a:xfrm>
                <a:off x="7358056" y="2121496"/>
                <a:ext cx="1944793" cy="4157832"/>
              </a:xfrm>
              <a:prstGeom prst="rect">
                <a:avLst/>
              </a:prstGeom>
            </p:spPr>
          </p:pic>
          <p:pic>
            <p:nvPicPr>
              <p:cNvPr id="31" name="Graphic 30" descr="Megaphone with solid fill">
                <a:extLst>
                  <a:ext uri="{FF2B5EF4-FFF2-40B4-BE49-F238E27FC236}">
                    <a16:creationId xmlns:a16="http://schemas.microsoft.com/office/drawing/2014/main" id="{0C8E8A7C-E5E1-4BB7-A13B-EB56089D22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81424" y="2594051"/>
                <a:ext cx="914400" cy="914400"/>
              </a:xfrm>
              <a:prstGeom prst="rect">
                <a:avLst/>
              </a:prstGeom>
            </p:spPr>
          </p:pic>
          <p:sp>
            <p:nvSpPr>
              <p:cNvPr id="32" name="TextBox 31">
                <a:extLst>
                  <a:ext uri="{FF2B5EF4-FFF2-40B4-BE49-F238E27FC236}">
                    <a16:creationId xmlns:a16="http://schemas.microsoft.com/office/drawing/2014/main" id="{1BA833B1-E3F5-41D4-942F-3DB2D0BB4314}"/>
                  </a:ext>
                </a:extLst>
              </p:cNvPr>
              <p:cNvSpPr txBox="1"/>
              <p:nvPr/>
            </p:nvSpPr>
            <p:spPr>
              <a:xfrm>
                <a:off x="7503799" y="2304814"/>
                <a:ext cx="1667435" cy="3231654"/>
              </a:xfrm>
              <a:prstGeom prst="rect">
                <a:avLst/>
              </a:prstGeom>
              <a:noFill/>
            </p:spPr>
            <p:txBody>
              <a:bodyPr wrap="square" rtlCol="0">
                <a:spAutoFit/>
              </a:bodyPr>
              <a:lstStyle/>
              <a:p>
                <a:pPr algn="ctr"/>
                <a:r>
                  <a:rPr lang="en-GB" sz="1400" b="1" dirty="0">
                    <a:solidFill>
                      <a:srgbClr val="660066"/>
                    </a:solidFill>
                    <a:latin typeface="Geomanist" panose="02000503000000020004" pitchFamily="50" charset="0"/>
                  </a:rPr>
                  <a:t>Appeal</a:t>
                </a: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r>
                  <a:rPr lang="en-GB" sz="1200" dirty="0">
                    <a:solidFill>
                      <a:srgbClr val="660066"/>
                    </a:solidFill>
                    <a:latin typeface="Geomanist" panose="02000503000000020004" pitchFamily="50" charset="0"/>
                  </a:rPr>
                  <a:t>Once we have made our decision, you have the right to appeal but only if:</a:t>
                </a:r>
              </a:p>
              <a:p>
                <a:endParaRPr lang="en-GB" sz="1200" dirty="0">
                  <a:solidFill>
                    <a:srgbClr val="660066"/>
                  </a:solidFill>
                  <a:latin typeface="Geomanist" panose="02000503000000020004" pitchFamily="50" charset="0"/>
                </a:endParaRPr>
              </a:p>
              <a:p>
                <a:pPr marL="171450" indent="-171450">
                  <a:buFont typeface="Arial" panose="020B0604020202020204" pitchFamily="34" charset="0"/>
                  <a:buChar char="•"/>
                </a:pPr>
                <a:r>
                  <a:rPr lang="en-GB" sz="1200" dirty="0">
                    <a:solidFill>
                      <a:srgbClr val="660066"/>
                    </a:solidFill>
                    <a:latin typeface="Geomanist" panose="02000503000000020004" pitchFamily="50" charset="0"/>
                  </a:rPr>
                  <a:t>we have made an error</a:t>
                </a:r>
              </a:p>
              <a:p>
                <a:pPr marL="171450" indent="-171450">
                  <a:buFont typeface="Arial" panose="020B0604020202020204" pitchFamily="34" charset="0"/>
                  <a:buChar char="•"/>
                </a:pPr>
                <a:r>
                  <a:rPr lang="en-GB" sz="1200" dirty="0">
                    <a:solidFill>
                      <a:srgbClr val="660066"/>
                    </a:solidFill>
                    <a:latin typeface="Geomanist" panose="02000503000000020004" pitchFamily="50" charset="0"/>
                  </a:rPr>
                  <a:t>you have new evidence.</a:t>
                </a:r>
              </a:p>
              <a:p>
                <a:endParaRPr lang="en-GB" sz="1200" dirty="0">
                  <a:solidFill>
                    <a:srgbClr val="660066"/>
                  </a:solidFill>
                  <a:latin typeface="Geomanist Book" panose="02000503000000020004" pitchFamily="50" charset="0"/>
                </a:endParaRPr>
              </a:p>
            </p:txBody>
          </p:sp>
        </p:grpSp>
        <p:grpSp>
          <p:nvGrpSpPr>
            <p:cNvPr id="8" name="Group 7">
              <a:extLst>
                <a:ext uri="{FF2B5EF4-FFF2-40B4-BE49-F238E27FC236}">
                  <a16:creationId xmlns:a16="http://schemas.microsoft.com/office/drawing/2014/main" id="{83CF73F5-29F4-4261-99B3-15F0850033C2}"/>
                </a:ext>
              </a:extLst>
            </p:cNvPr>
            <p:cNvGrpSpPr/>
            <p:nvPr/>
          </p:nvGrpSpPr>
          <p:grpSpPr>
            <a:xfrm>
              <a:off x="9582149" y="1462579"/>
              <a:ext cx="1927412" cy="4141694"/>
              <a:chOff x="9623679" y="2134977"/>
              <a:chExt cx="1927412" cy="4141694"/>
            </a:xfrm>
          </p:grpSpPr>
          <p:sp>
            <p:nvSpPr>
              <p:cNvPr id="15" name="Rectangle: Rounded Corners 14">
                <a:extLst>
                  <a:ext uri="{FF2B5EF4-FFF2-40B4-BE49-F238E27FC236}">
                    <a16:creationId xmlns:a16="http://schemas.microsoft.com/office/drawing/2014/main" id="{11F42823-1381-45AE-B2B0-E69B0952F235}"/>
                  </a:ext>
                </a:extLst>
              </p:cNvPr>
              <p:cNvSpPr/>
              <p:nvPr/>
            </p:nvSpPr>
            <p:spPr>
              <a:xfrm>
                <a:off x="9623679" y="2134977"/>
                <a:ext cx="1927412" cy="4141694"/>
              </a:xfrm>
              <a:prstGeom prst="roundRect">
                <a:avLst/>
              </a:prstGeom>
              <a:solidFill>
                <a:srgbClr val="EEEEFF"/>
              </a:solidFill>
              <a:ln w="19050">
                <a:solidFill>
                  <a:srgbClr val="500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Graphic 32" descr="Handshake with solid fill">
                <a:extLst>
                  <a:ext uri="{FF2B5EF4-FFF2-40B4-BE49-F238E27FC236}">
                    <a16:creationId xmlns:a16="http://schemas.microsoft.com/office/drawing/2014/main" id="{0E27EA3D-BCA3-44A4-82A9-E383625BFF0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69200" y="2676691"/>
                <a:ext cx="914400" cy="914400"/>
              </a:xfrm>
              <a:prstGeom prst="rect">
                <a:avLst/>
              </a:prstGeom>
            </p:spPr>
          </p:pic>
          <p:sp>
            <p:nvSpPr>
              <p:cNvPr id="36" name="TextBox 35">
                <a:extLst>
                  <a:ext uri="{FF2B5EF4-FFF2-40B4-BE49-F238E27FC236}">
                    <a16:creationId xmlns:a16="http://schemas.microsoft.com/office/drawing/2014/main" id="{7AEC1D38-FA8C-42C9-AB61-CAF1A05D5F04}"/>
                  </a:ext>
                </a:extLst>
              </p:cNvPr>
              <p:cNvSpPr txBox="1"/>
              <p:nvPr/>
            </p:nvSpPr>
            <p:spPr>
              <a:xfrm>
                <a:off x="9732746" y="2279796"/>
                <a:ext cx="1667435" cy="3293209"/>
              </a:xfrm>
              <a:prstGeom prst="rect">
                <a:avLst/>
              </a:prstGeom>
              <a:noFill/>
            </p:spPr>
            <p:txBody>
              <a:bodyPr wrap="square" rtlCol="0">
                <a:spAutoFit/>
              </a:bodyPr>
              <a:lstStyle/>
              <a:p>
                <a:pPr algn="ctr"/>
                <a:r>
                  <a:rPr lang="en-GB" sz="1400" b="1" dirty="0">
                    <a:solidFill>
                      <a:srgbClr val="660066"/>
                    </a:solidFill>
                    <a:latin typeface="Geomanist" panose="02000503000000020004" pitchFamily="50" charset="0"/>
                  </a:rPr>
                  <a:t>Remedy Implementation</a:t>
                </a: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endParaRPr lang="en-GB" sz="1200" dirty="0">
                  <a:solidFill>
                    <a:srgbClr val="660066"/>
                  </a:solidFill>
                  <a:latin typeface="Geomanist" panose="02000503000000020004" pitchFamily="50" charset="0"/>
                </a:endParaRPr>
              </a:p>
              <a:p>
                <a:r>
                  <a:rPr lang="en-GB" sz="1200" dirty="0">
                    <a:solidFill>
                      <a:srgbClr val="660066"/>
                    </a:solidFill>
                    <a:latin typeface="Geomanist" panose="02000503000000020004" pitchFamily="50" charset="0"/>
                  </a:rPr>
                  <a:t>If the complainant accepts our decision, you are required to  implement the remedy.  </a:t>
                </a:r>
              </a:p>
              <a:p>
                <a:endParaRPr lang="en-GB" sz="1200" dirty="0">
                  <a:solidFill>
                    <a:srgbClr val="660066"/>
                  </a:solidFill>
                  <a:latin typeface="Geomanist" panose="02000503000000020004" pitchFamily="50" charset="0"/>
                </a:endParaRPr>
              </a:p>
              <a:p>
                <a:r>
                  <a:rPr lang="en-GB" sz="1200" dirty="0">
                    <a:solidFill>
                      <a:srgbClr val="660066"/>
                    </a:solidFill>
                    <a:latin typeface="Geomanist" panose="02000503000000020004" pitchFamily="50" charset="0"/>
                  </a:rPr>
                  <a:t>Once you have done this, we will close the file.</a:t>
                </a:r>
              </a:p>
              <a:p>
                <a:endParaRPr lang="en-GB" sz="1200" dirty="0">
                  <a:solidFill>
                    <a:srgbClr val="660066"/>
                  </a:solidFill>
                  <a:latin typeface="Geomanist Book" panose="02000503000000020004" pitchFamily="50" charset="0"/>
                </a:endParaRPr>
              </a:p>
            </p:txBody>
          </p:sp>
        </p:grpSp>
        <p:grpSp>
          <p:nvGrpSpPr>
            <p:cNvPr id="39" name="Group 38">
              <a:extLst>
                <a:ext uri="{FF2B5EF4-FFF2-40B4-BE49-F238E27FC236}">
                  <a16:creationId xmlns:a16="http://schemas.microsoft.com/office/drawing/2014/main" id="{D4542B2A-F643-4E7E-A332-99EE46108327}"/>
                </a:ext>
              </a:extLst>
            </p:cNvPr>
            <p:cNvGrpSpPr/>
            <p:nvPr/>
          </p:nvGrpSpPr>
          <p:grpSpPr>
            <a:xfrm>
              <a:off x="3000823" y="5825517"/>
              <a:ext cx="3469564" cy="627856"/>
              <a:chOff x="2976283" y="6627289"/>
              <a:chExt cx="3469564" cy="627856"/>
            </a:xfrm>
          </p:grpSpPr>
          <p:sp>
            <p:nvSpPr>
              <p:cNvPr id="20" name="Rectangle: Rounded Corners 19">
                <a:extLst>
                  <a:ext uri="{FF2B5EF4-FFF2-40B4-BE49-F238E27FC236}">
                    <a16:creationId xmlns:a16="http://schemas.microsoft.com/office/drawing/2014/main" id="{CF02BD7E-97E3-46F2-AD41-73C1976A963B}"/>
                  </a:ext>
                </a:extLst>
              </p:cNvPr>
              <p:cNvSpPr/>
              <p:nvPr/>
            </p:nvSpPr>
            <p:spPr>
              <a:xfrm>
                <a:off x="2976283" y="6627289"/>
                <a:ext cx="3469564" cy="627856"/>
              </a:xfrm>
              <a:prstGeom prst="roundRect">
                <a:avLst/>
              </a:prstGeom>
              <a:solidFill>
                <a:srgbClr val="E4F9EC"/>
              </a:solidFill>
              <a:ln w="19050">
                <a:solidFill>
                  <a:srgbClr val="00A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7C3EADA-235A-4129-823A-6E3594FEF294}"/>
                  </a:ext>
                </a:extLst>
              </p:cNvPr>
              <p:cNvSpPr txBox="1"/>
              <p:nvPr/>
            </p:nvSpPr>
            <p:spPr>
              <a:xfrm>
                <a:off x="3115011" y="6787328"/>
                <a:ext cx="3241189" cy="307777"/>
              </a:xfrm>
              <a:prstGeom prst="rect">
                <a:avLst/>
              </a:prstGeom>
              <a:noFill/>
            </p:spPr>
            <p:txBody>
              <a:bodyPr wrap="square" rtlCol="0">
                <a:spAutoFit/>
              </a:bodyPr>
              <a:lstStyle/>
              <a:p>
                <a:pPr algn="ctr"/>
                <a:r>
                  <a:rPr lang="en-GB" sz="1400" dirty="0">
                    <a:solidFill>
                      <a:srgbClr val="500652"/>
                    </a:solidFill>
                    <a:latin typeface="Geomanist" panose="02000503000000020004" pitchFamily="50" charset="0"/>
                  </a:rPr>
                  <a:t>Facilitated Complaint Resolution (FCR)</a:t>
                </a:r>
              </a:p>
            </p:txBody>
          </p:sp>
        </p:grpSp>
        <p:cxnSp>
          <p:nvCxnSpPr>
            <p:cNvPr id="41" name="Straight Arrow Connector 40">
              <a:extLst>
                <a:ext uri="{FF2B5EF4-FFF2-40B4-BE49-F238E27FC236}">
                  <a16:creationId xmlns:a16="http://schemas.microsoft.com/office/drawing/2014/main" id="{B471CCB8-D38B-43E0-A8E3-8A6E92BCF50A}"/>
                </a:ext>
              </a:extLst>
            </p:cNvPr>
            <p:cNvCxnSpPr>
              <a:cxnSpLocks/>
            </p:cNvCxnSpPr>
            <p:nvPr/>
          </p:nvCxnSpPr>
          <p:spPr>
            <a:xfrm>
              <a:off x="2714625" y="3429000"/>
              <a:ext cx="261491" cy="0"/>
            </a:xfrm>
            <a:prstGeom prst="straightConnector1">
              <a:avLst/>
            </a:prstGeom>
            <a:ln w="28575">
              <a:solidFill>
                <a:srgbClr val="00A88F"/>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F13F432-0FF0-4CE1-96CF-9E6B4AA96AE9}"/>
                </a:ext>
              </a:extLst>
            </p:cNvPr>
            <p:cNvCxnSpPr>
              <a:cxnSpLocks/>
            </p:cNvCxnSpPr>
            <p:nvPr/>
          </p:nvCxnSpPr>
          <p:spPr>
            <a:xfrm>
              <a:off x="4929908" y="3429000"/>
              <a:ext cx="261491" cy="0"/>
            </a:xfrm>
            <a:prstGeom prst="straightConnector1">
              <a:avLst/>
            </a:prstGeom>
            <a:ln w="28575">
              <a:solidFill>
                <a:srgbClr val="00A88F"/>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060CA6-707B-4D2C-AC1A-CE772EFEB8C5}"/>
                </a:ext>
              </a:extLst>
            </p:cNvPr>
            <p:cNvCxnSpPr>
              <a:cxnSpLocks/>
            </p:cNvCxnSpPr>
            <p:nvPr/>
          </p:nvCxnSpPr>
          <p:spPr>
            <a:xfrm>
              <a:off x="7120550" y="3425190"/>
              <a:ext cx="261491" cy="0"/>
            </a:xfrm>
            <a:prstGeom prst="straightConnector1">
              <a:avLst/>
            </a:prstGeom>
            <a:ln w="28575">
              <a:solidFill>
                <a:srgbClr val="00A88F"/>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25DBCDC-20CC-4156-AFBD-11549BA9141E}"/>
                </a:ext>
              </a:extLst>
            </p:cNvPr>
            <p:cNvCxnSpPr>
              <a:cxnSpLocks/>
            </p:cNvCxnSpPr>
            <p:nvPr/>
          </p:nvCxnSpPr>
          <p:spPr>
            <a:xfrm>
              <a:off x="9326834" y="3425190"/>
              <a:ext cx="261491" cy="0"/>
            </a:xfrm>
            <a:prstGeom prst="straightConnector1">
              <a:avLst/>
            </a:prstGeom>
            <a:ln w="28575">
              <a:solidFill>
                <a:srgbClr val="00A88F"/>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A54C46B1-D6F6-45C3-9E91-A385469EE02F}"/>
                </a:ext>
              </a:extLst>
            </p:cNvPr>
            <p:cNvCxnSpPr>
              <a:cxnSpLocks/>
            </p:cNvCxnSpPr>
            <p:nvPr/>
          </p:nvCxnSpPr>
          <p:spPr>
            <a:xfrm rot="10800000" flipH="1" flipV="1">
              <a:off x="2987600" y="3425190"/>
              <a:ext cx="24707" cy="2583401"/>
            </a:xfrm>
            <a:prstGeom prst="curvedConnector3">
              <a:avLst>
                <a:gd name="adj1" fmla="val -925244"/>
              </a:avLst>
            </a:prstGeom>
            <a:ln w="19050">
              <a:solidFill>
                <a:srgbClr val="00A88F"/>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2541E392-1CDB-43FC-BA53-F625433F1613}"/>
              </a:ext>
            </a:extLst>
          </p:cNvPr>
          <p:cNvSpPr txBox="1"/>
          <p:nvPr/>
        </p:nvSpPr>
        <p:spPr>
          <a:xfrm>
            <a:off x="0" y="0"/>
            <a:ext cx="2680125"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2. Complaint Journey </a:t>
            </a:r>
          </a:p>
        </p:txBody>
      </p:sp>
    </p:spTree>
    <p:extLst>
      <p:ext uri="{BB962C8B-B14F-4D97-AF65-F5344CB8AC3E}">
        <p14:creationId xmlns:p14="http://schemas.microsoft.com/office/powerpoint/2010/main" val="311826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1AB45A-B096-4324-8532-59F71FDA8333}"/>
              </a:ext>
            </a:extLst>
          </p:cNvPr>
          <p:cNvSpPr/>
          <p:nvPr/>
        </p:nvSpPr>
        <p:spPr>
          <a:xfrm>
            <a:off x="-1" y="5668199"/>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345651E-F79F-490C-AB58-AB2419E8EF76}"/>
              </a:ext>
            </a:extLst>
          </p:cNvPr>
          <p:cNvPicPr>
            <a:picLocks noChangeAspect="1"/>
          </p:cNvPicPr>
          <p:nvPr/>
        </p:nvPicPr>
        <p:blipFill rotWithShape="1">
          <a:blip r:embed="rId3"/>
          <a:srcRect l="34633" r="30678"/>
          <a:stretch/>
        </p:blipFill>
        <p:spPr>
          <a:xfrm>
            <a:off x="0" y="883831"/>
            <a:ext cx="3229576" cy="5237135"/>
          </a:xfrm>
          <a:prstGeom prst="rect">
            <a:avLst/>
          </a:prstGeom>
        </p:spPr>
      </p:pic>
      <p:pic>
        <p:nvPicPr>
          <p:cNvPr id="7" name="Picture 6">
            <a:extLst>
              <a:ext uri="{FF2B5EF4-FFF2-40B4-BE49-F238E27FC236}">
                <a16:creationId xmlns:a16="http://schemas.microsoft.com/office/drawing/2014/main" id="{256147C7-3FF8-4E68-8C0F-9ACC4686C58C}"/>
              </a:ext>
            </a:extLst>
          </p:cNvPr>
          <p:cNvPicPr>
            <a:picLocks noChangeAspect="1"/>
          </p:cNvPicPr>
          <p:nvPr/>
        </p:nvPicPr>
        <p:blipFill rotWithShape="1">
          <a:blip r:embed="rId4"/>
          <a:srcRect l="33697" r="33678"/>
          <a:stretch/>
        </p:blipFill>
        <p:spPr>
          <a:xfrm>
            <a:off x="3185982" y="852816"/>
            <a:ext cx="3055527" cy="5268150"/>
          </a:xfrm>
          <a:prstGeom prst="rect">
            <a:avLst/>
          </a:prstGeom>
        </p:spPr>
      </p:pic>
      <p:pic>
        <p:nvPicPr>
          <p:cNvPr id="8" name="Picture 7">
            <a:extLst>
              <a:ext uri="{FF2B5EF4-FFF2-40B4-BE49-F238E27FC236}">
                <a16:creationId xmlns:a16="http://schemas.microsoft.com/office/drawing/2014/main" id="{65961F31-2C56-48A0-AFF1-4767B3EB8535}"/>
              </a:ext>
            </a:extLst>
          </p:cNvPr>
          <p:cNvPicPr>
            <a:picLocks noChangeAspect="1"/>
          </p:cNvPicPr>
          <p:nvPr/>
        </p:nvPicPr>
        <p:blipFill rotWithShape="1">
          <a:blip r:embed="rId5"/>
          <a:srcRect l="20187" t="9334" r="17000" b="33667"/>
          <a:stretch/>
        </p:blipFill>
        <p:spPr>
          <a:xfrm>
            <a:off x="6197915" y="295933"/>
            <a:ext cx="5994085" cy="3059668"/>
          </a:xfrm>
          <a:prstGeom prst="rect">
            <a:avLst/>
          </a:prstGeom>
        </p:spPr>
      </p:pic>
      <p:pic>
        <p:nvPicPr>
          <p:cNvPr id="9" name="Picture 8">
            <a:extLst>
              <a:ext uri="{FF2B5EF4-FFF2-40B4-BE49-F238E27FC236}">
                <a16:creationId xmlns:a16="http://schemas.microsoft.com/office/drawing/2014/main" id="{785BEF0F-7FD8-453A-88E5-53B247272042}"/>
              </a:ext>
            </a:extLst>
          </p:cNvPr>
          <p:cNvPicPr>
            <a:picLocks noChangeAspect="1"/>
          </p:cNvPicPr>
          <p:nvPr/>
        </p:nvPicPr>
        <p:blipFill rotWithShape="1">
          <a:blip r:embed="rId6"/>
          <a:srcRect/>
          <a:stretch/>
        </p:blipFill>
        <p:spPr>
          <a:xfrm>
            <a:off x="6197915" y="3355601"/>
            <a:ext cx="5994085" cy="3371663"/>
          </a:xfrm>
          <a:prstGeom prst="rect">
            <a:avLst/>
          </a:prstGeom>
        </p:spPr>
      </p:pic>
      <p:sp>
        <p:nvSpPr>
          <p:cNvPr id="12" name="TextBox 11">
            <a:extLst>
              <a:ext uri="{FF2B5EF4-FFF2-40B4-BE49-F238E27FC236}">
                <a16:creationId xmlns:a16="http://schemas.microsoft.com/office/drawing/2014/main" id="{E835407D-548E-490B-9F95-8B609F8451CB}"/>
              </a:ext>
            </a:extLst>
          </p:cNvPr>
          <p:cNvSpPr txBox="1"/>
          <p:nvPr/>
        </p:nvSpPr>
        <p:spPr>
          <a:xfrm>
            <a:off x="0" y="0"/>
            <a:ext cx="3086100"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3. Case Management System </a:t>
            </a:r>
          </a:p>
        </p:txBody>
      </p:sp>
    </p:spTree>
    <p:extLst>
      <p:ext uri="{BB962C8B-B14F-4D97-AF65-F5344CB8AC3E}">
        <p14:creationId xmlns:p14="http://schemas.microsoft.com/office/powerpoint/2010/main" val="259067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4836BE-F446-4A1E-B95C-069ECC05E396}"/>
              </a:ext>
            </a:extLst>
          </p:cNvPr>
          <p:cNvSpPr/>
          <p:nvPr/>
        </p:nvSpPr>
        <p:spPr>
          <a:xfrm>
            <a:off x="-1" y="5668199"/>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F4149560-E05A-4BB2-ADBA-3FFB589AFD6B}"/>
              </a:ext>
            </a:extLst>
          </p:cNvPr>
          <p:cNvSpPr>
            <a:spLocks noGrp="1"/>
          </p:cNvSpPr>
          <p:nvPr>
            <p:ph type="title"/>
          </p:nvPr>
        </p:nvSpPr>
        <p:spPr>
          <a:xfrm>
            <a:off x="4638674" y="762461"/>
            <a:ext cx="2914651" cy="472273"/>
          </a:xfrm>
        </p:spPr>
        <p:txBody>
          <a:bodyPr/>
          <a:lstStyle/>
          <a:p>
            <a:pPr algn="ctr"/>
            <a:r>
              <a:rPr lang="en-GB" sz="3200" dirty="0">
                <a:solidFill>
                  <a:srgbClr val="660066"/>
                </a:solidFill>
                <a:latin typeface="Geomanist Book" panose="02000503000000020004" pitchFamily="50" charset="0"/>
              </a:rPr>
              <a:t>Benefits</a:t>
            </a:r>
          </a:p>
        </p:txBody>
      </p:sp>
      <p:sp>
        <p:nvSpPr>
          <p:cNvPr id="4" name="TextBox 3">
            <a:extLst>
              <a:ext uri="{FF2B5EF4-FFF2-40B4-BE49-F238E27FC236}">
                <a16:creationId xmlns:a16="http://schemas.microsoft.com/office/drawing/2014/main" id="{98447119-DFF2-4665-9156-4E27C210E09D}"/>
              </a:ext>
            </a:extLst>
          </p:cNvPr>
          <p:cNvSpPr txBox="1"/>
          <p:nvPr/>
        </p:nvSpPr>
        <p:spPr>
          <a:xfrm>
            <a:off x="0" y="0"/>
            <a:ext cx="3177540"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3. Case </a:t>
            </a:r>
            <a:r>
              <a:rPr lang="en-GB" dirty="0" err="1">
                <a:solidFill>
                  <a:schemeClr val="bg1"/>
                </a:solidFill>
                <a:latin typeface="Geomanist" panose="02000503000000020004" pitchFamily="50" charset="0"/>
              </a:rPr>
              <a:t>Manageent</a:t>
            </a:r>
            <a:r>
              <a:rPr lang="en-GB" dirty="0">
                <a:solidFill>
                  <a:schemeClr val="bg1"/>
                </a:solidFill>
                <a:latin typeface="Geomanist" panose="02000503000000020004" pitchFamily="50" charset="0"/>
              </a:rPr>
              <a:t> System </a:t>
            </a:r>
          </a:p>
        </p:txBody>
      </p:sp>
      <p:sp>
        <p:nvSpPr>
          <p:cNvPr id="5" name="TextBox 4">
            <a:extLst>
              <a:ext uri="{FF2B5EF4-FFF2-40B4-BE49-F238E27FC236}">
                <a16:creationId xmlns:a16="http://schemas.microsoft.com/office/drawing/2014/main" id="{DD0CA8B9-A66B-4D53-B40C-FDE0C0A01D15}"/>
              </a:ext>
            </a:extLst>
          </p:cNvPr>
          <p:cNvSpPr txBox="1"/>
          <p:nvPr/>
        </p:nvSpPr>
        <p:spPr>
          <a:xfrm>
            <a:off x="431171" y="1828243"/>
            <a:ext cx="2638267" cy="2031325"/>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srgbClr val="520051"/>
                </a:solidFill>
                <a:effectLst/>
                <a:uLnTx/>
                <a:uFillTx/>
                <a:latin typeface="Geomanist" panose="02000503000000020004" pitchFamily="50" charset="0"/>
              </a:rPr>
              <a:t>Secure environment</a:t>
            </a:r>
            <a:endParaRPr lang="en-US" sz="1400" dirty="0">
              <a:solidFill>
                <a:srgbClr val="520051"/>
              </a:solidFill>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sp>
        <p:nvSpPr>
          <p:cNvPr id="7" name="TextBox 6">
            <a:extLst>
              <a:ext uri="{FF2B5EF4-FFF2-40B4-BE49-F238E27FC236}">
                <a16:creationId xmlns:a16="http://schemas.microsoft.com/office/drawing/2014/main" id="{42B08D6B-CD64-4CA3-88F7-2916BE7B2AE7}"/>
              </a:ext>
            </a:extLst>
          </p:cNvPr>
          <p:cNvSpPr txBox="1"/>
          <p:nvPr/>
        </p:nvSpPr>
        <p:spPr>
          <a:xfrm>
            <a:off x="3014663" y="3232904"/>
            <a:ext cx="6120764" cy="369332"/>
          </a:xfrm>
          <a:prstGeom prst="rect">
            <a:avLst/>
          </a:prstGeom>
          <a:noFill/>
        </p:spPr>
        <p:txBody>
          <a:bodyPr wrap="square">
            <a:spAutoFit/>
          </a:bodyPr>
          <a:lstStyle/>
          <a:p>
            <a:endParaRPr lang="en-GB" dirty="0"/>
          </a:p>
        </p:txBody>
      </p:sp>
      <p:sp>
        <p:nvSpPr>
          <p:cNvPr id="11" name="TextBox 10">
            <a:extLst>
              <a:ext uri="{FF2B5EF4-FFF2-40B4-BE49-F238E27FC236}">
                <a16:creationId xmlns:a16="http://schemas.microsoft.com/office/drawing/2014/main" id="{017DBC0E-FAEE-4B19-AF14-C08FA1CA5CE4}"/>
              </a:ext>
            </a:extLst>
          </p:cNvPr>
          <p:cNvSpPr txBox="1"/>
          <p:nvPr/>
        </p:nvSpPr>
        <p:spPr>
          <a:xfrm>
            <a:off x="3014663" y="3232904"/>
            <a:ext cx="6120764" cy="369332"/>
          </a:xfrm>
          <a:prstGeom prst="rect">
            <a:avLst/>
          </a:prstGeom>
          <a:noFill/>
        </p:spPr>
        <p:txBody>
          <a:bodyPr wrap="square">
            <a:spAutoFit/>
          </a:bodyPr>
          <a:lstStyle/>
          <a:p>
            <a:endParaRPr lang="en-GB" dirty="0"/>
          </a:p>
        </p:txBody>
      </p:sp>
      <p:pic>
        <p:nvPicPr>
          <p:cNvPr id="15" name="Picture 14" descr="Icon&#10;&#10;Description automatically generated">
            <a:extLst>
              <a:ext uri="{FF2B5EF4-FFF2-40B4-BE49-F238E27FC236}">
                <a16:creationId xmlns:a16="http://schemas.microsoft.com/office/drawing/2014/main" id="{E50F2912-4D40-4034-9711-5EEFAE52958D}"/>
              </a:ext>
            </a:extLst>
          </p:cNvPr>
          <p:cNvPicPr>
            <a:picLocks noChangeAspect="1"/>
          </p:cNvPicPr>
          <p:nvPr/>
        </p:nvPicPr>
        <p:blipFill rotWithShape="1">
          <a:blip r:embed="rId3">
            <a:extLst>
              <a:ext uri="{28A0092B-C50C-407E-A947-70E740481C1C}">
                <a14:useLocalDpi xmlns:a14="http://schemas.microsoft.com/office/drawing/2010/main" val="0"/>
              </a:ext>
            </a:extLst>
          </a:blip>
          <a:srcRect l="19976" t="22586" r="25515" b="29827"/>
          <a:stretch/>
        </p:blipFill>
        <p:spPr>
          <a:xfrm>
            <a:off x="1263100" y="1942543"/>
            <a:ext cx="974407" cy="1203221"/>
          </a:xfrm>
          <a:prstGeom prst="rect">
            <a:avLst/>
          </a:prstGeom>
        </p:spPr>
      </p:pic>
      <p:sp>
        <p:nvSpPr>
          <p:cNvPr id="16" name="TextBox 15">
            <a:extLst>
              <a:ext uri="{FF2B5EF4-FFF2-40B4-BE49-F238E27FC236}">
                <a16:creationId xmlns:a16="http://schemas.microsoft.com/office/drawing/2014/main" id="{6EA4583D-4BEB-4247-848E-FC0C33658B0C}"/>
              </a:ext>
            </a:extLst>
          </p:cNvPr>
          <p:cNvSpPr txBox="1"/>
          <p:nvPr/>
        </p:nvSpPr>
        <p:spPr>
          <a:xfrm>
            <a:off x="3307274" y="1843625"/>
            <a:ext cx="2638267" cy="2031325"/>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r>
              <a:rPr lang="en-US" sz="1400" dirty="0">
                <a:solidFill>
                  <a:srgbClr val="520051"/>
                </a:solidFill>
                <a:latin typeface="Geomanist" panose="02000503000000020004" pitchFamily="50" charset="0"/>
              </a:rPr>
              <a:t>Self serve</a:t>
            </a:r>
            <a:endParaRPr kumimoji="0" lang="en-US" sz="1400" b="0" i="0" u="none" strike="noStrike" kern="1200" cap="none" spc="0" normalizeH="0" baseline="0" noProof="0" dirty="0">
              <a:ln>
                <a:noFill/>
              </a:ln>
              <a:solidFill>
                <a:srgbClr val="520051"/>
              </a:solidFill>
              <a:effectLst/>
              <a:uLnTx/>
              <a:uFillTx/>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sp>
        <p:nvSpPr>
          <p:cNvPr id="17" name="TextBox 16">
            <a:extLst>
              <a:ext uri="{FF2B5EF4-FFF2-40B4-BE49-F238E27FC236}">
                <a16:creationId xmlns:a16="http://schemas.microsoft.com/office/drawing/2014/main" id="{77F61B0D-C4CD-4FBC-A7CE-F0BDD831A24F}"/>
              </a:ext>
            </a:extLst>
          </p:cNvPr>
          <p:cNvSpPr txBox="1"/>
          <p:nvPr/>
        </p:nvSpPr>
        <p:spPr>
          <a:xfrm>
            <a:off x="6183373" y="1843625"/>
            <a:ext cx="2638267" cy="2031325"/>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r>
              <a:rPr lang="en-US" sz="1400" dirty="0">
                <a:solidFill>
                  <a:srgbClr val="520051"/>
                </a:solidFill>
                <a:latin typeface="Geomanist" panose="02000503000000020004" pitchFamily="50" charset="0"/>
              </a:rPr>
              <a:t>Real time update</a:t>
            </a:r>
          </a:p>
          <a:p>
            <a:pPr marR="0" lvl="0" algn="ctr"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sp>
        <p:nvSpPr>
          <p:cNvPr id="18" name="TextBox 17">
            <a:extLst>
              <a:ext uri="{FF2B5EF4-FFF2-40B4-BE49-F238E27FC236}">
                <a16:creationId xmlns:a16="http://schemas.microsoft.com/office/drawing/2014/main" id="{A7C185C3-F951-43A8-8C0D-D8A43FB620E5}"/>
              </a:ext>
            </a:extLst>
          </p:cNvPr>
          <p:cNvSpPr txBox="1"/>
          <p:nvPr/>
        </p:nvSpPr>
        <p:spPr>
          <a:xfrm>
            <a:off x="9059476" y="1828243"/>
            <a:ext cx="2638267" cy="2031325"/>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r>
              <a:rPr lang="en-US" sz="1400" dirty="0">
                <a:solidFill>
                  <a:srgbClr val="520051"/>
                </a:solidFill>
                <a:latin typeface="Geomanist" panose="02000503000000020004" pitchFamily="50" charset="0"/>
              </a:rPr>
              <a:t>Transparent</a:t>
            </a:r>
            <a:r>
              <a:rPr lang="en-US" sz="1400" dirty="0">
                <a:solidFill>
                  <a:srgbClr val="520051"/>
                </a:solidFill>
                <a:latin typeface="Geomanist Book" panose="02000503000000020004" pitchFamily="50" charset="0"/>
              </a:rPr>
              <a:t> </a:t>
            </a: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sp>
        <p:nvSpPr>
          <p:cNvPr id="19" name="TextBox 18">
            <a:extLst>
              <a:ext uri="{FF2B5EF4-FFF2-40B4-BE49-F238E27FC236}">
                <a16:creationId xmlns:a16="http://schemas.microsoft.com/office/drawing/2014/main" id="{C11869EC-9CE0-4A89-988F-2D6E945A6F9D}"/>
              </a:ext>
            </a:extLst>
          </p:cNvPr>
          <p:cNvSpPr txBox="1"/>
          <p:nvPr/>
        </p:nvSpPr>
        <p:spPr>
          <a:xfrm>
            <a:off x="9059477" y="4079981"/>
            <a:ext cx="2638267" cy="2031325"/>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r>
              <a:rPr lang="en-US" sz="1400" dirty="0">
                <a:solidFill>
                  <a:srgbClr val="520051"/>
                </a:solidFill>
                <a:latin typeface="Geomanist" panose="02000503000000020004" pitchFamily="50" charset="0"/>
              </a:rPr>
              <a:t>Tried and tested methodology</a:t>
            </a:r>
          </a:p>
          <a:p>
            <a:pPr marR="0" lvl="0" algn="ctr"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sp>
        <p:nvSpPr>
          <p:cNvPr id="20" name="TextBox 19">
            <a:extLst>
              <a:ext uri="{FF2B5EF4-FFF2-40B4-BE49-F238E27FC236}">
                <a16:creationId xmlns:a16="http://schemas.microsoft.com/office/drawing/2014/main" id="{09ADE1A3-BA34-451A-A901-93FB671BCC0B}"/>
              </a:ext>
            </a:extLst>
          </p:cNvPr>
          <p:cNvSpPr txBox="1"/>
          <p:nvPr/>
        </p:nvSpPr>
        <p:spPr>
          <a:xfrm>
            <a:off x="6183375" y="4096166"/>
            <a:ext cx="2638267" cy="2031325"/>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r>
              <a:rPr lang="en-US" sz="1400" dirty="0">
                <a:solidFill>
                  <a:srgbClr val="520051"/>
                </a:solidFill>
                <a:latin typeface="Geomanist" panose="02000503000000020004" pitchFamily="50" charset="0"/>
              </a:rPr>
              <a:t>Dashboard available </a:t>
            </a:r>
          </a:p>
          <a:p>
            <a:pPr marR="0" lvl="0" algn="ctr"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sp>
        <p:nvSpPr>
          <p:cNvPr id="21" name="TextBox 20">
            <a:extLst>
              <a:ext uri="{FF2B5EF4-FFF2-40B4-BE49-F238E27FC236}">
                <a16:creationId xmlns:a16="http://schemas.microsoft.com/office/drawing/2014/main" id="{A75BC555-B292-4093-BADE-798FF6F23600}"/>
              </a:ext>
            </a:extLst>
          </p:cNvPr>
          <p:cNvSpPr txBox="1"/>
          <p:nvPr/>
        </p:nvSpPr>
        <p:spPr>
          <a:xfrm>
            <a:off x="3307273" y="4096166"/>
            <a:ext cx="2638267" cy="2031325"/>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r>
              <a:rPr lang="en-US" sz="1400" dirty="0">
                <a:solidFill>
                  <a:srgbClr val="520051"/>
                </a:solidFill>
                <a:latin typeface="Geomanist" panose="02000503000000020004" pitchFamily="50" charset="0"/>
              </a:rPr>
              <a:t>Available 24 hours a day</a:t>
            </a:r>
            <a:endParaRPr kumimoji="0" lang="en-US" sz="1400" b="0" i="0" u="none" strike="noStrike" kern="1200" cap="none" spc="0" normalizeH="0" baseline="0" noProof="0" dirty="0">
              <a:ln>
                <a:noFill/>
              </a:ln>
              <a:solidFill>
                <a:srgbClr val="520051"/>
              </a:solidFill>
              <a:effectLst/>
              <a:uLnTx/>
              <a:uFillTx/>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sp>
        <p:nvSpPr>
          <p:cNvPr id="22" name="TextBox 21">
            <a:extLst>
              <a:ext uri="{FF2B5EF4-FFF2-40B4-BE49-F238E27FC236}">
                <a16:creationId xmlns:a16="http://schemas.microsoft.com/office/drawing/2014/main" id="{FE7DF779-E806-4237-B0F9-07B4A73A3175}"/>
              </a:ext>
            </a:extLst>
          </p:cNvPr>
          <p:cNvSpPr txBox="1"/>
          <p:nvPr/>
        </p:nvSpPr>
        <p:spPr>
          <a:xfrm>
            <a:off x="431171" y="4080784"/>
            <a:ext cx="2638267" cy="2031325"/>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20051"/>
              </a:solidFill>
              <a:latin typeface="Geomanist Book"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r>
              <a:rPr lang="en-US" sz="1400" dirty="0">
                <a:solidFill>
                  <a:srgbClr val="520051"/>
                </a:solidFill>
                <a:latin typeface="Geomanist" panose="02000503000000020004" pitchFamily="50" charset="0"/>
              </a:rPr>
              <a:t>Central tracking tool</a:t>
            </a:r>
            <a:endParaRPr kumimoji="0" lang="en-US" sz="1400" b="0" i="0" u="none" strike="noStrike" kern="1200" cap="none" spc="0" normalizeH="0" baseline="0" noProof="0" dirty="0">
              <a:ln>
                <a:noFill/>
              </a:ln>
              <a:solidFill>
                <a:srgbClr val="520051"/>
              </a:solidFill>
              <a:effectLst/>
              <a:uLnTx/>
              <a:uFillTx/>
              <a:latin typeface="Geomanist" panose="02000503000000020004" pitchFamily="50" charset="0"/>
            </a:endParaRPr>
          </a:p>
          <a:p>
            <a:pPr marR="0" lvl="0" algn="ctr"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pic>
        <p:nvPicPr>
          <p:cNvPr id="24" name="Graphic 23" descr="Share with solid fill">
            <a:extLst>
              <a:ext uri="{FF2B5EF4-FFF2-40B4-BE49-F238E27FC236}">
                <a16:creationId xmlns:a16="http://schemas.microsoft.com/office/drawing/2014/main" id="{A1C03F5E-D5DE-4B8D-A115-59B7F1F9A3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00154" y="1834677"/>
            <a:ext cx="1556909" cy="1556909"/>
          </a:xfrm>
          <a:prstGeom prst="rect">
            <a:avLst/>
          </a:prstGeom>
        </p:spPr>
      </p:pic>
      <p:pic>
        <p:nvPicPr>
          <p:cNvPr id="26" name="Picture 25" descr="Icon&#10;&#10;Description automatically generated">
            <a:extLst>
              <a:ext uri="{FF2B5EF4-FFF2-40B4-BE49-F238E27FC236}">
                <a16:creationId xmlns:a16="http://schemas.microsoft.com/office/drawing/2014/main" id="{E85F874E-3A84-4821-9A3B-E18F18D6679B}"/>
              </a:ext>
            </a:extLst>
          </p:cNvPr>
          <p:cNvPicPr>
            <a:picLocks noChangeAspect="1"/>
          </p:cNvPicPr>
          <p:nvPr/>
        </p:nvPicPr>
        <p:blipFill rotWithShape="1">
          <a:blip r:embed="rId6">
            <a:extLst>
              <a:ext uri="{28A0092B-C50C-407E-A947-70E740481C1C}">
                <a14:useLocalDpi xmlns:a14="http://schemas.microsoft.com/office/drawing/2010/main" val="0"/>
              </a:ext>
            </a:extLst>
          </a:blip>
          <a:srcRect l="26583" t="29833" r="26741" b="38833"/>
          <a:stretch/>
        </p:blipFill>
        <p:spPr>
          <a:xfrm>
            <a:off x="6939462" y="2008483"/>
            <a:ext cx="1227725" cy="1165719"/>
          </a:xfrm>
          <a:prstGeom prst="rect">
            <a:avLst/>
          </a:prstGeom>
        </p:spPr>
      </p:pic>
      <p:pic>
        <p:nvPicPr>
          <p:cNvPr id="29" name="Picture 28" descr="Icon&#10;&#10;Description automatically generated">
            <a:extLst>
              <a:ext uri="{FF2B5EF4-FFF2-40B4-BE49-F238E27FC236}">
                <a16:creationId xmlns:a16="http://schemas.microsoft.com/office/drawing/2014/main" id="{5B39C4CA-1A62-4BA4-8F39-DBF87C7D677B}"/>
              </a:ext>
            </a:extLst>
          </p:cNvPr>
          <p:cNvPicPr>
            <a:picLocks noChangeAspect="1"/>
          </p:cNvPicPr>
          <p:nvPr/>
        </p:nvPicPr>
        <p:blipFill rotWithShape="1">
          <a:blip r:embed="rId7">
            <a:extLst>
              <a:ext uri="{28A0092B-C50C-407E-A947-70E740481C1C}">
                <a14:useLocalDpi xmlns:a14="http://schemas.microsoft.com/office/drawing/2010/main" val="0"/>
              </a:ext>
            </a:extLst>
          </a:blip>
          <a:srcRect l="23703" t="32334" r="26741" b="32833"/>
          <a:stretch/>
        </p:blipFill>
        <p:spPr>
          <a:xfrm>
            <a:off x="9841659" y="4237731"/>
            <a:ext cx="1073897" cy="1067688"/>
          </a:xfrm>
          <a:prstGeom prst="rect">
            <a:avLst/>
          </a:prstGeom>
        </p:spPr>
      </p:pic>
      <p:pic>
        <p:nvPicPr>
          <p:cNvPr id="34" name="Picture 33" descr="Icon&#10;&#10;Description automatically generated">
            <a:extLst>
              <a:ext uri="{FF2B5EF4-FFF2-40B4-BE49-F238E27FC236}">
                <a16:creationId xmlns:a16="http://schemas.microsoft.com/office/drawing/2014/main" id="{25DF7FC2-538F-4AA1-95C9-19C29E22D29F}"/>
              </a:ext>
            </a:extLst>
          </p:cNvPr>
          <p:cNvPicPr>
            <a:picLocks noChangeAspect="1"/>
          </p:cNvPicPr>
          <p:nvPr/>
        </p:nvPicPr>
        <p:blipFill rotWithShape="1">
          <a:blip r:embed="rId8">
            <a:extLst>
              <a:ext uri="{28A0092B-C50C-407E-A947-70E740481C1C}">
                <a14:useLocalDpi xmlns:a14="http://schemas.microsoft.com/office/drawing/2010/main" val="0"/>
              </a:ext>
            </a:extLst>
          </a:blip>
          <a:srcRect l="29884" t="29287" r="30041" b="25834"/>
          <a:stretch/>
        </p:blipFill>
        <p:spPr>
          <a:xfrm>
            <a:off x="1347200" y="4121441"/>
            <a:ext cx="806206" cy="1277029"/>
          </a:xfrm>
          <a:prstGeom prst="rect">
            <a:avLst/>
          </a:prstGeom>
        </p:spPr>
      </p:pic>
      <p:pic>
        <p:nvPicPr>
          <p:cNvPr id="37" name="Picture 36" descr="Logo&#10;&#10;Description automatically generated">
            <a:extLst>
              <a:ext uri="{FF2B5EF4-FFF2-40B4-BE49-F238E27FC236}">
                <a16:creationId xmlns:a16="http://schemas.microsoft.com/office/drawing/2014/main" id="{06C470BF-CEC9-4171-8FA0-732EB4B0BA5D}"/>
              </a:ext>
            </a:extLst>
          </p:cNvPr>
          <p:cNvPicPr>
            <a:picLocks noChangeAspect="1"/>
          </p:cNvPicPr>
          <p:nvPr/>
        </p:nvPicPr>
        <p:blipFill rotWithShape="1">
          <a:blip r:embed="rId9">
            <a:extLst>
              <a:ext uri="{28A0092B-C50C-407E-A947-70E740481C1C}">
                <a14:useLocalDpi xmlns:a14="http://schemas.microsoft.com/office/drawing/2010/main" val="0"/>
              </a:ext>
            </a:extLst>
          </a:blip>
          <a:srcRect l="23704" t="31667" r="29334" b="34619"/>
          <a:stretch/>
        </p:blipFill>
        <p:spPr>
          <a:xfrm>
            <a:off x="3958124" y="4176161"/>
            <a:ext cx="1336564" cy="1357173"/>
          </a:xfrm>
          <a:prstGeom prst="rect">
            <a:avLst/>
          </a:prstGeom>
        </p:spPr>
      </p:pic>
      <p:pic>
        <p:nvPicPr>
          <p:cNvPr id="39" name="Picture 38" descr="Application&#10;&#10;Description automatically generated with low confidence">
            <a:extLst>
              <a:ext uri="{FF2B5EF4-FFF2-40B4-BE49-F238E27FC236}">
                <a16:creationId xmlns:a16="http://schemas.microsoft.com/office/drawing/2014/main" id="{8EEFAA4F-20B2-442C-BBFF-FEA09E8E3792}"/>
              </a:ext>
            </a:extLst>
          </p:cNvPr>
          <p:cNvPicPr>
            <a:picLocks noChangeAspect="1"/>
          </p:cNvPicPr>
          <p:nvPr/>
        </p:nvPicPr>
        <p:blipFill rotWithShape="1">
          <a:blip r:embed="rId10">
            <a:extLst>
              <a:ext uri="{28A0092B-C50C-407E-A947-70E740481C1C}">
                <a14:useLocalDpi xmlns:a14="http://schemas.microsoft.com/office/drawing/2010/main" val="0"/>
              </a:ext>
            </a:extLst>
          </a:blip>
          <a:srcRect l="27055" t="35500" r="24855" b="34619"/>
          <a:stretch/>
        </p:blipFill>
        <p:spPr>
          <a:xfrm>
            <a:off x="6893272" y="4274655"/>
            <a:ext cx="1320104" cy="1160184"/>
          </a:xfrm>
          <a:prstGeom prst="rect">
            <a:avLst/>
          </a:prstGeom>
        </p:spPr>
      </p:pic>
      <p:pic>
        <p:nvPicPr>
          <p:cNvPr id="45" name="Picture 44" descr="Shape&#10;&#10;Description automatically generated with low confidence">
            <a:extLst>
              <a:ext uri="{FF2B5EF4-FFF2-40B4-BE49-F238E27FC236}">
                <a16:creationId xmlns:a16="http://schemas.microsoft.com/office/drawing/2014/main" id="{476EEFF4-2A33-4CA7-BA4B-A95EACBA6462}"/>
              </a:ext>
            </a:extLst>
          </p:cNvPr>
          <p:cNvPicPr>
            <a:picLocks noChangeAspect="1"/>
          </p:cNvPicPr>
          <p:nvPr/>
        </p:nvPicPr>
        <p:blipFill rotWithShape="1">
          <a:blip r:embed="rId11">
            <a:extLst>
              <a:ext uri="{28A0092B-C50C-407E-A947-70E740481C1C}">
                <a14:useLocalDpi xmlns:a14="http://schemas.microsoft.com/office/drawing/2010/main" val="0"/>
              </a:ext>
            </a:extLst>
          </a:blip>
          <a:srcRect l="26819" t="28326" r="26269" b="30000"/>
          <a:stretch/>
        </p:blipFill>
        <p:spPr>
          <a:xfrm>
            <a:off x="4133362" y="1936298"/>
            <a:ext cx="1010623" cy="1269874"/>
          </a:xfrm>
          <a:prstGeom prst="rect">
            <a:avLst/>
          </a:prstGeom>
        </p:spPr>
      </p:pic>
      <p:sp>
        <p:nvSpPr>
          <p:cNvPr id="46" name="TextBox 45">
            <a:extLst>
              <a:ext uri="{FF2B5EF4-FFF2-40B4-BE49-F238E27FC236}">
                <a16:creationId xmlns:a16="http://schemas.microsoft.com/office/drawing/2014/main" id="{D5968741-DF30-40F3-8DD1-354B92CFCB0E}"/>
              </a:ext>
            </a:extLst>
          </p:cNvPr>
          <p:cNvSpPr txBox="1"/>
          <p:nvPr/>
        </p:nvSpPr>
        <p:spPr>
          <a:xfrm>
            <a:off x="0" y="0"/>
            <a:ext cx="3086100"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3. Case Management System </a:t>
            </a:r>
          </a:p>
        </p:txBody>
      </p:sp>
    </p:spTree>
    <p:extLst>
      <p:ext uri="{BB962C8B-B14F-4D97-AF65-F5344CB8AC3E}">
        <p14:creationId xmlns:p14="http://schemas.microsoft.com/office/powerpoint/2010/main" val="23518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3D0A27-CFF8-45F4-9934-C667691EEB84}"/>
              </a:ext>
            </a:extLst>
          </p:cNvPr>
          <p:cNvSpPr/>
          <p:nvPr/>
        </p:nvSpPr>
        <p:spPr>
          <a:xfrm>
            <a:off x="-1" y="5668199"/>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20D7555-4CA0-418C-8F59-B3299D473AA6}"/>
              </a:ext>
            </a:extLst>
          </p:cNvPr>
          <p:cNvSpPr txBox="1"/>
          <p:nvPr/>
        </p:nvSpPr>
        <p:spPr>
          <a:xfrm>
            <a:off x="623770" y="650967"/>
            <a:ext cx="11334812" cy="1323439"/>
          </a:xfrm>
          <a:prstGeom prst="rect">
            <a:avLst/>
          </a:prstGeom>
          <a:noFill/>
        </p:spPr>
        <p:txBody>
          <a:bodyPr wrap="square" rtlCol="0">
            <a:spAutoFit/>
          </a:bodyPr>
          <a:lstStyle/>
          <a:p>
            <a:r>
              <a:rPr lang="en-GB" sz="1600" spc="25" dirty="0">
                <a:solidFill>
                  <a:srgbClr val="500652"/>
                </a:solidFill>
                <a:effectLst/>
                <a:latin typeface="Geomanist" panose="02000503000000020004" pitchFamily="50" charset="0"/>
                <a:ea typeface="Times New Roman" panose="02020603050405020304" pitchFamily="18" charset="0"/>
              </a:rPr>
              <a:t>It’s really important that you provide as much detail as possible, creating a case file addressing each point raised by the complainant </a:t>
            </a:r>
            <a:r>
              <a:rPr lang="en-GB" sz="1600" spc="25" dirty="0">
                <a:solidFill>
                  <a:srgbClr val="500652"/>
                </a:solidFill>
                <a:latin typeface="Geomanist" panose="02000503000000020004" pitchFamily="50" charset="0"/>
                <a:ea typeface="Times New Roman" panose="02020603050405020304" pitchFamily="18" charset="0"/>
              </a:rPr>
              <a:t>with</a:t>
            </a:r>
            <a:r>
              <a:rPr lang="en-GB" sz="1600" spc="25" dirty="0">
                <a:solidFill>
                  <a:srgbClr val="500652"/>
                </a:solidFill>
                <a:effectLst/>
                <a:latin typeface="Geomanist" panose="02000503000000020004" pitchFamily="50" charset="0"/>
                <a:ea typeface="Times New Roman" panose="02020603050405020304" pitchFamily="18" charset="0"/>
              </a:rPr>
              <a:t> support from relevant evidence. This will help the </a:t>
            </a:r>
            <a:r>
              <a:rPr lang="en-GB" sz="1600" spc="25" dirty="0">
                <a:solidFill>
                  <a:srgbClr val="500652"/>
                </a:solidFill>
                <a:latin typeface="Geomanist" panose="02000503000000020004" pitchFamily="50" charset="0"/>
                <a:ea typeface="Times New Roman" panose="02020603050405020304" pitchFamily="18" charset="0"/>
              </a:rPr>
              <a:t>Dispute Resolution Executive (DRE)</a:t>
            </a:r>
            <a:r>
              <a:rPr lang="en-GB" sz="1600" spc="25" dirty="0">
                <a:solidFill>
                  <a:srgbClr val="500652"/>
                </a:solidFill>
                <a:effectLst/>
                <a:latin typeface="Geomanist" panose="02000503000000020004" pitchFamily="50" charset="0"/>
                <a:ea typeface="Times New Roman" panose="02020603050405020304" pitchFamily="18" charset="0"/>
              </a:rPr>
              <a:t> understand what’s happened, your point of view and allow them </a:t>
            </a:r>
            <a:r>
              <a:rPr lang="en-GB" sz="1600" spc="25" dirty="0">
                <a:solidFill>
                  <a:srgbClr val="500652"/>
                </a:solidFill>
                <a:latin typeface="Geomanist" panose="02000503000000020004" pitchFamily="50" charset="0"/>
                <a:ea typeface="Times New Roman" panose="02020603050405020304" pitchFamily="18" charset="0"/>
              </a:rPr>
              <a:t>to reach a fair and balanced decision. </a:t>
            </a:r>
          </a:p>
          <a:p>
            <a:endParaRPr lang="en-GB" sz="1600" spc="25" dirty="0">
              <a:solidFill>
                <a:srgbClr val="500652"/>
              </a:solidFill>
              <a:latin typeface="Geomanist" panose="02000503000000020004" pitchFamily="50" charset="0"/>
              <a:ea typeface="Times New Roman" panose="02020603050405020304" pitchFamily="18" charset="0"/>
            </a:endParaRPr>
          </a:p>
          <a:p>
            <a:r>
              <a:rPr lang="en-GB" sz="1600" b="1" spc="25" dirty="0">
                <a:solidFill>
                  <a:srgbClr val="500652"/>
                </a:solidFill>
                <a:latin typeface="Geomanist" panose="02000503000000020004" pitchFamily="50" charset="0"/>
                <a:ea typeface="Times New Roman" panose="02020603050405020304" pitchFamily="18" charset="0"/>
              </a:rPr>
              <a:t>Be sure to include all relevant evidence at the start of the complaint journey</a:t>
            </a:r>
            <a:r>
              <a:rPr lang="en-GB" sz="1600" b="1" spc="25" dirty="0">
                <a:latin typeface="Geomanist" panose="02000503000000020004" pitchFamily="50" charset="0"/>
                <a:ea typeface="Times New Roman" panose="02020603050405020304" pitchFamily="18" charset="0"/>
              </a:rPr>
              <a:t>. </a:t>
            </a:r>
            <a:endParaRPr lang="en-GB" sz="1600" b="1" spc="25" dirty="0">
              <a:latin typeface="Geomanist" panose="02000503000000020004" pitchFamily="50" charset="0"/>
            </a:endParaRPr>
          </a:p>
        </p:txBody>
      </p:sp>
      <p:sp>
        <p:nvSpPr>
          <p:cNvPr id="5" name="TextBox 4">
            <a:extLst>
              <a:ext uri="{FF2B5EF4-FFF2-40B4-BE49-F238E27FC236}">
                <a16:creationId xmlns:a16="http://schemas.microsoft.com/office/drawing/2014/main" id="{ACB69ED6-B528-4397-8FAF-A3EEE719F65C}"/>
              </a:ext>
            </a:extLst>
          </p:cNvPr>
          <p:cNvSpPr txBox="1"/>
          <p:nvPr/>
        </p:nvSpPr>
        <p:spPr>
          <a:xfrm>
            <a:off x="317639" y="2773610"/>
            <a:ext cx="11640943" cy="646331"/>
          </a:xfrm>
          <a:prstGeom prst="rect">
            <a:avLst/>
          </a:prstGeom>
          <a:noFill/>
        </p:spPr>
        <p:txBody>
          <a:bodyPr wrap="square" rtlCol="0">
            <a:spAutoFit/>
          </a:bodyPr>
          <a:lstStyle/>
          <a:p>
            <a:endParaRPr lang="en-GB" sz="1800" dirty="0">
              <a:effectLst/>
              <a:latin typeface="Geomanist" panose="02000503000000020004" pitchFamily="50" charset="0"/>
              <a:ea typeface="Times New Roman" panose="02020603050405020304" pitchFamily="18" charset="0"/>
            </a:endParaRPr>
          </a:p>
          <a:p>
            <a:endParaRPr lang="en-GB" dirty="0">
              <a:latin typeface="Geomanist" panose="02000503000000020004" pitchFamily="50" charset="0"/>
            </a:endParaRPr>
          </a:p>
        </p:txBody>
      </p:sp>
      <p:sp>
        <p:nvSpPr>
          <p:cNvPr id="6" name="TextBox 5">
            <a:extLst>
              <a:ext uri="{FF2B5EF4-FFF2-40B4-BE49-F238E27FC236}">
                <a16:creationId xmlns:a16="http://schemas.microsoft.com/office/drawing/2014/main" id="{72EA6F20-01DB-40D5-85CB-697D4861F9E5}"/>
              </a:ext>
            </a:extLst>
          </p:cNvPr>
          <p:cNvSpPr txBox="1"/>
          <p:nvPr/>
        </p:nvSpPr>
        <p:spPr>
          <a:xfrm>
            <a:off x="0" y="0"/>
            <a:ext cx="1348740"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4. Case File  </a:t>
            </a:r>
          </a:p>
        </p:txBody>
      </p:sp>
      <p:sp>
        <p:nvSpPr>
          <p:cNvPr id="9" name="TextBox 8">
            <a:extLst>
              <a:ext uri="{FF2B5EF4-FFF2-40B4-BE49-F238E27FC236}">
                <a16:creationId xmlns:a16="http://schemas.microsoft.com/office/drawing/2014/main" id="{79C85949-9585-4CF8-82A4-1F0CC68D60AA}"/>
              </a:ext>
            </a:extLst>
          </p:cNvPr>
          <p:cNvSpPr txBox="1"/>
          <p:nvPr/>
        </p:nvSpPr>
        <p:spPr>
          <a:xfrm>
            <a:off x="317640" y="2256042"/>
            <a:ext cx="11640942" cy="3877985"/>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srgbClr val="520051"/>
                </a:solidFill>
                <a:effectLst/>
                <a:uLnTx/>
                <a:uFillTx/>
                <a:latin typeface="Geomanist" panose="02000503000000020004" pitchFamily="50" charset="0"/>
              </a:rPr>
              <a:t>Importance of details</a:t>
            </a:r>
          </a:p>
          <a:p>
            <a:pPr marR="0" lvl="0" defTabSz="914400" rtl="0" eaLnBrk="1" fontAlgn="auto" latinLnBrk="0" hangingPunct="1">
              <a:lnSpc>
                <a:spcPct val="100000"/>
              </a:lnSpc>
              <a:spcBef>
                <a:spcPts val="0"/>
              </a:spcBef>
              <a:spcAft>
                <a:spcPts val="0"/>
              </a:spcAft>
              <a:buClrTx/>
              <a:buSzTx/>
              <a:tabLst/>
              <a:defRPr/>
            </a:pPr>
            <a:endParaRPr lang="en-US" sz="2800" b="1" dirty="0">
              <a:solidFill>
                <a:srgbClr val="520051"/>
              </a:solidFill>
              <a:latin typeface="Geomanist" panose="02000503000000020004" pitchFamily="50"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520051"/>
                </a:solidFill>
                <a:latin typeface="Geomanist" panose="02000503000000020004" pitchFamily="50" charset="0"/>
              </a:rPr>
              <a:t>Allows us to be confident in our understanding of the full circumstances so we can make fair and well-informed conclusions.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520051"/>
              </a:solidFill>
              <a:latin typeface="Geomanist" panose="02000503000000020004" pitchFamily="50"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520051"/>
                </a:solidFill>
                <a:effectLst/>
                <a:uLnTx/>
                <a:uFillTx/>
                <a:latin typeface="Geomanist" panose="02000503000000020004" pitchFamily="50" charset="0"/>
              </a:rPr>
              <a:t>They are shared with the microbusiness.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srgbClr val="520051"/>
              </a:solidFill>
              <a:effectLst/>
              <a:uLnTx/>
              <a:uFillTx/>
              <a:latin typeface="Geomanist" panose="02000503000000020004" pitchFamily="50"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520051"/>
                </a:solidFill>
                <a:latin typeface="Geomanist" panose="02000503000000020004" pitchFamily="50" charset="0"/>
              </a:rPr>
              <a:t>Tailored to the subject matter of the specific dispute.</a:t>
            </a:r>
          </a:p>
          <a:p>
            <a:pPr marR="0" lvl="0" defTabSz="914400" rtl="0" eaLnBrk="1" fontAlgn="auto" latinLnBrk="0" hangingPunct="1">
              <a:lnSpc>
                <a:spcPct val="100000"/>
              </a:lnSpc>
              <a:spcBef>
                <a:spcPts val="0"/>
              </a:spcBef>
              <a:spcAft>
                <a:spcPts val="0"/>
              </a:spcAft>
              <a:buClrTx/>
              <a:buSzTx/>
              <a:tabLst/>
              <a:defRPr/>
            </a:pPr>
            <a:endParaRPr lang="en-US" sz="1600" dirty="0">
              <a:solidFill>
                <a:srgbClr val="520051"/>
              </a:solidFill>
              <a:latin typeface="Geomanist" panose="02000503000000020004" pitchFamily="50"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rgbClr val="520051"/>
                </a:solidFill>
                <a:effectLst/>
                <a:uLnTx/>
                <a:uFillTx/>
                <a:latin typeface="Geomanist" panose="02000503000000020004" pitchFamily="50" charset="0"/>
              </a:rPr>
              <a:t>Failure to provide relevant information at the beginning of the journey, means it may not </a:t>
            </a:r>
            <a:r>
              <a:rPr lang="en-US" sz="1600" dirty="0">
                <a:solidFill>
                  <a:srgbClr val="520051"/>
                </a:solidFill>
                <a:latin typeface="Geomanist" panose="02000503000000020004" pitchFamily="50" charset="0"/>
              </a:rPr>
              <a:t>be taken into consideration.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520051"/>
              </a:solidFill>
              <a:latin typeface="Geomanist" panose="02000503000000020004" pitchFamily="50"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spc="25" dirty="0">
                <a:solidFill>
                  <a:srgbClr val="500652"/>
                </a:solidFill>
                <a:effectLst/>
                <a:latin typeface="Geomanist" panose="02000503000000020004" pitchFamily="50" charset="0"/>
                <a:ea typeface="Times New Roman" panose="02020603050405020304" pitchFamily="18" charset="0"/>
              </a:rPr>
              <a:t>All evidence and information provided will be considered, weighed and will have a role to play in our decision process.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spc="25" dirty="0">
              <a:solidFill>
                <a:srgbClr val="500652"/>
              </a:solidFill>
              <a:effectLst/>
              <a:latin typeface="Geomanist" panose="02000503000000020004" pitchFamily="50" charset="0"/>
              <a:ea typeface="Times New Roman" panose="02020603050405020304" pitchFamily="18" charset="0"/>
            </a:endParaRPr>
          </a:p>
          <a:p>
            <a:pPr marL="285750" indent="-285750">
              <a:buFont typeface="Arial" panose="020B0604020202020204" pitchFamily="34" charset="0"/>
              <a:buChar char="•"/>
            </a:pPr>
            <a:r>
              <a:rPr lang="en-GB" sz="1600" spc="25" dirty="0">
                <a:solidFill>
                  <a:srgbClr val="500652"/>
                </a:solidFill>
                <a:latin typeface="Geomanist" panose="02000503000000020004" pitchFamily="50" charset="0"/>
              </a:rPr>
              <a:t>It reduces the need to double check or clarify specific details, saving valuable time for your business and ours.</a:t>
            </a:r>
            <a:endParaRPr kumimoji="0" lang="en-US" sz="1400" b="0" i="0" u="none" strike="noStrike" kern="1200" cap="none" spc="0" normalizeH="0" baseline="0" noProof="0" dirty="0">
              <a:ln>
                <a:noFill/>
              </a:ln>
              <a:solidFill>
                <a:srgbClr val="520051"/>
              </a:solidFill>
              <a:effectLst/>
              <a:uLnTx/>
              <a:uFillTx/>
              <a:latin typeface="Geomanist Book" panose="02000503000000020004" pitchFamily="50" charset="0"/>
            </a:endParaRPr>
          </a:p>
          <a:p>
            <a:pPr marR="0" lvl="0"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spTree>
    <p:extLst>
      <p:ext uri="{BB962C8B-B14F-4D97-AF65-F5344CB8AC3E}">
        <p14:creationId xmlns:p14="http://schemas.microsoft.com/office/powerpoint/2010/main" val="1480124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855AD1-DC9B-46E4-96D8-A619E0ADC251}"/>
              </a:ext>
            </a:extLst>
          </p:cNvPr>
          <p:cNvSpPr txBox="1"/>
          <p:nvPr/>
        </p:nvSpPr>
        <p:spPr>
          <a:xfrm>
            <a:off x="0" y="0"/>
            <a:ext cx="1348740"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4. Case File  </a:t>
            </a:r>
          </a:p>
        </p:txBody>
      </p:sp>
      <p:sp>
        <p:nvSpPr>
          <p:cNvPr id="7" name="Rectangle 6">
            <a:extLst>
              <a:ext uri="{FF2B5EF4-FFF2-40B4-BE49-F238E27FC236}">
                <a16:creationId xmlns:a16="http://schemas.microsoft.com/office/drawing/2014/main" id="{E94022DE-87CC-4537-9F13-44A2E0575D7F}"/>
              </a:ext>
            </a:extLst>
          </p:cNvPr>
          <p:cNvSpPr/>
          <p:nvPr/>
        </p:nvSpPr>
        <p:spPr>
          <a:xfrm>
            <a:off x="-1" y="5668199"/>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A21E556-85D1-49BA-A3B4-6809E499BAA5}"/>
              </a:ext>
            </a:extLst>
          </p:cNvPr>
          <p:cNvSpPr txBox="1"/>
          <p:nvPr/>
        </p:nvSpPr>
        <p:spPr>
          <a:xfrm>
            <a:off x="131444" y="574058"/>
            <a:ext cx="11929110" cy="4889415"/>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srgbClr val="520051"/>
                </a:solidFill>
                <a:effectLst/>
                <a:uLnTx/>
                <a:uFillTx/>
                <a:latin typeface="Geomanist" panose="02000503000000020004" pitchFamily="50" charset="0"/>
              </a:rPr>
              <a:t>Information to include</a:t>
            </a:r>
          </a:p>
          <a:p>
            <a:pPr marR="0" lvl="0" defTabSz="914400" rtl="0" eaLnBrk="1" fontAlgn="auto" latinLnBrk="0" hangingPunct="1">
              <a:lnSpc>
                <a:spcPct val="100000"/>
              </a:lnSpc>
              <a:spcBef>
                <a:spcPts val="0"/>
              </a:spcBef>
              <a:spcAft>
                <a:spcPts val="0"/>
              </a:spcAft>
              <a:buClrTx/>
              <a:buSzTx/>
              <a:tabLst/>
              <a:defRPr/>
            </a:pPr>
            <a:endParaRPr lang="en-US" sz="2800" b="1" dirty="0">
              <a:solidFill>
                <a:srgbClr val="500652"/>
              </a:solidFill>
              <a:latin typeface="Geomanist" panose="02000503000000020004" pitchFamily="50" charset="0"/>
            </a:endParaRPr>
          </a:p>
          <a:p>
            <a:pPr marL="285750" indent="-285750">
              <a:lnSpc>
                <a:spcPct val="115000"/>
              </a:lnSpc>
              <a:spcAft>
                <a:spcPts val="1500"/>
              </a:spcAft>
              <a:buFont typeface="Arial" panose="020B0604020202020204" pitchFamily="34" charset="0"/>
              <a:buChar char="•"/>
            </a:pPr>
            <a:r>
              <a:rPr lang="en-GB" sz="1400" spc="25" dirty="0">
                <a:solidFill>
                  <a:srgbClr val="500652"/>
                </a:solidFill>
                <a:latin typeface="Geomanist" panose="02000503000000020004" pitchFamily="50" charset="0"/>
                <a:cs typeface="Arial" panose="020B0604020202020204" pitchFamily="34" charset="0"/>
              </a:rPr>
              <a:t>A summary of events that is understandable, avoids technical jargon and gives the broker’s view on the issues raised. </a:t>
            </a:r>
          </a:p>
          <a:p>
            <a:pPr marL="285750" indent="-285750">
              <a:lnSpc>
                <a:spcPct val="115000"/>
              </a:lnSpc>
              <a:spcAft>
                <a:spcPts val="1500"/>
              </a:spcAft>
              <a:buFont typeface="Arial" panose="020B0604020202020204" pitchFamily="34" charset="0"/>
              <a:buChar char="•"/>
            </a:pPr>
            <a:r>
              <a:rPr lang="en-GB" sz="1400" spc="25" dirty="0">
                <a:solidFill>
                  <a:srgbClr val="500652"/>
                </a:solidFill>
                <a:latin typeface="Geomanist" panose="02000503000000020004" pitchFamily="50" charset="0"/>
                <a:cs typeface="Arial" panose="020B0604020202020204" pitchFamily="34" charset="0"/>
              </a:rPr>
              <a:t>Any customer service records. </a:t>
            </a:r>
          </a:p>
          <a:p>
            <a:pPr marL="285750" indent="-285750">
              <a:lnSpc>
                <a:spcPct val="115000"/>
              </a:lnSpc>
              <a:spcAft>
                <a:spcPts val="1500"/>
              </a:spcAft>
              <a:buFont typeface="Arial" panose="020B0604020202020204" pitchFamily="34" charset="0"/>
              <a:buChar char="•"/>
            </a:pPr>
            <a:r>
              <a:rPr lang="en-GB" sz="1400" spc="25" dirty="0">
                <a:solidFill>
                  <a:srgbClr val="500652"/>
                </a:solidFill>
                <a:latin typeface="Geomanist" panose="02000503000000020004" pitchFamily="50" charset="0"/>
                <a:cs typeface="Arial" panose="020B0604020202020204" pitchFamily="34" charset="0"/>
              </a:rPr>
              <a:t>Letter of authority confirming you are acting on behalf of the microbusiness.</a:t>
            </a:r>
          </a:p>
          <a:p>
            <a:pPr marL="285750" lvl="0" indent="-285750">
              <a:lnSpc>
                <a:spcPct val="115000"/>
              </a:lnSpc>
              <a:spcAft>
                <a:spcPts val="1500"/>
              </a:spcAft>
              <a:buSzPts val="1000"/>
              <a:buFont typeface="Arial" panose="020B0604020202020204" pitchFamily="34" charset="0"/>
              <a:buChar char="•"/>
              <a:tabLst>
                <a:tab pos="457200" algn="l"/>
              </a:tabLst>
            </a:pPr>
            <a:r>
              <a:rPr lang="en-GB" sz="1400" spc="25" dirty="0">
                <a:solidFill>
                  <a:srgbClr val="500652"/>
                </a:solidFill>
                <a:latin typeface="Geomanist" panose="02000503000000020004" pitchFamily="50" charset="0"/>
                <a:cs typeface="Arial" panose="020B0604020202020204" pitchFamily="34" charset="0"/>
              </a:rPr>
              <a:t>Any correspondence issued by the broker and/or any third party during the course of the dispute.</a:t>
            </a:r>
          </a:p>
          <a:p>
            <a:pPr marL="285750" lvl="0" indent="-285750">
              <a:lnSpc>
                <a:spcPct val="115000"/>
              </a:lnSpc>
              <a:spcAft>
                <a:spcPts val="1000"/>
              </a:spcAft>
              <a:buSzPts val="1000"/>
              <a:buFont typeface="Arial" panose="020B0604020202020204" pitchFamily="34" charset="0"/>
              <a:buChar char="•"/>
              <a:tabLst>
                <a:tab pos="457200" algn="l"/>
              </a:tabLst>
            </a:pPr>
            <a:r>
              <a:rPr lang="en-GB" sz="1400" spc="25" dirty="0">
                <a:solidFill>
                  <a:srgbClr val="500652"/>
                </a:solidFill>
                <a:latin typeface="Geomanist" panose="02000503000000020004" pitchFamily="50" charset="0"/>
                <a:cs typeface="Arial" panose="020B0604020202020204" pitchFamily="34" charset="0"/>
              </a:rPr>
              <a:t>Correspondence received from the microbusiness and/or any third party during the course of the dispute.</a:t>
            </a:r>
          </a:p>
          <a:p>
            <a:pPr marL="285750" lvl="0" indent="-285750">
              <a:lnSpc>
                <a:spcPct val="115000"/>
              </a:lnSpc>
              <a:spcAft>
                <a:spcPts val="1500"/>
              </a:spcAft>
              <a:buSzPts val="1000"/>
              <a:buFont typeface="Arial" panose="020B0604020202020204" pitchFamily="34" charset="0"/>
              <a:buChar char="•"/>
              <a:tabLst>
                <a:tab pos="457200" algn="l"/>
              </a:tabLst>
            </a:pPr>
            <a:r>
              <a:rPr lang="en-GB" sz="1400" spc="25" dirty="0">
                <a:solidFill>
                  <a:srgbClr val="500652"/>
                </a:solidFill>
                <a:latin typeface="Geomanist" panose="02000503000000020004" pitchFamily="50" charset="0"/>
                <a:cs typeface="Arial" panose="020B0604020202020204" pitchFamily="34" charset="0"/>
              </a:rPr>
              <a:t>Any research that a broker might have conducted before making the proposal.</a:t>
            </a:r>
          </a:p>
          <a:p>
            <a:pPr marL="285750" lvl="0" indent="-285750">
              <a:lnSpc>
                <a:spcPct val="115000"/>
              </a:lnSpc>
              <a:spcAft>
                <a:spcPts val="1500"/>
              </a:spcAft>
              <a:buSzPts val="1000"/>
              <a:buFont typeface="Arial" panose="020B0604020202020204" pitchFamily="34" charset="0"/>
              <a:buChar char="•"/>
              <a:tabLst>
                <a:tab pos="457200" algn="l"/>
              </a:tabLst>
            </a:pPr>
            <a:r>
              <a:rPr lang="en-GB" sz="1400" spc="25" dirty="0">
                <a:solidFill>
                  <a:srgbClr val="500652"/>
                </a:solidFill>
                <a:latin typeface="Geomanist" panose="02000503000000020004" pitchFamily="50" charset="0"/>
                <a:cs typeface="Arial" panose="020B0604020202020204" pitchFamily="34" charset="0"/>
              </a:rPr>
              <a:t>Copy of the sales call/contract/documentation/welcome pack, if possible (for mis-selling disputes).</a:t>
            </a:r>
          </a:p>
          <a:p>
            <a:pPr marL="285750" lvl="0" indent="-285750">
              <a:lnSpc>
                <a:spcPct val="115000"/>
              </a:lnSpc>
              <a:spcAft>
                <a:spcPts val="1500"/>
              </a:spcAft>
              <a:buSzPts val="1000"/>
              <a:buFont typeface="Arial" panose="020B0604020202020204" pitchFamily="34" charset="0"/>
              <a:buChar char="•"/>
              <a:tabLst>
                <a:tab pos="457200" algn="l"/>
              </a:tabLst>
            </a:pPr>
            <a:r>
              <a:rPr lang="en-US" sz="1400" spc="25" dirty="0">
                <a:solidFill>
                  <a:srgbClr val="500652"/>
                </a:solidFill>
                <a:latin typeface="Geomanist" panose="02000503000000020004" pitchFamily="50" charset="0"/>
                <a:cs typeface="Arial" panose="020B0604020202020204" pitchFamily="34" charset="0"/>
              </a:rPr>
              <a:t>Any tenancy agreements/land registry documents held (for disputes involving change of tenancy). </a:t>
            </a:r>
            <a:endParaRPr lang="en-GB" sz="1400" spc="25" dirty="0">
              <a:solidFill>
                <a:srgbClr val="500652"/>
              </a:solidFill>
              <a:latin typeface="Geomanist" panose="02000503000000020004" pitchFamily="50" charset="0"/>
              <a:cs typeface="Arial" panose="020B0604020202020204" pitchFamily="34" charset="0"/>
            </a:endParaRPr>
          </a:p>
          <a:p>
            <a:pPr marL="285750" lvl="0" indent="-285750">
              <a:lnSpc>
                <a:spcPct val="115000"/>
              </a:lnSpc>
              <a:spcAft>
                <a:spcPts val="1500"/>
              </a:spcAft>
              <a:buSzPts val="1000"/>
              <a:buFont typeface="Arial" panose="020B0604020202020204" pitchFamily="34" charset="0"/>
              <a:buChar char="•"/>
              <a:tabLst>
                <a:tab pos="457200" algn="l"/>
              </a:tabLst>
            </a:pPr>
            <a:r>
              <a:rPr lang="en-GB" sz="1400" spc="25" dirty="0">
                <a:solidFill>
                  <a:srgbClr val="500652"/>
                </a:solidFill>
                <a:latin typeface="Geomanist" panose="02000503000000020004" pitchFamily="50" charset="0"/>
                <a:cs typeface="Arial" panose="020B0604020202020204" pitchFamily="34" charset="0"/>
              </a:rPr>
              <a:t>A copy of </a:t>
            </a:r>
            <a:r>
              <a:rPr lang="en-GB" sz="1400" b="1" u="sng" spc="25" dirty="0">
                <a:solidFill>
                  <a:srgbClr val="500652"/>
                </a:solidFill>
                <a:latin typeface="Geomanist" panose="02000503000000020004" pitchFamily="50" charset="0"/>
                <a:cs typeface="Arial" panose="020B0604020202020204" pitchFamily="34" charset="0"/>
              </a:rPr>
              <a:t>all</a:t>
            </a:r>
            <a:r>
              <a:rPr lang="en-GB" sz="1400" spc="25" dirty="0">
                <a:solidFill>
                  <a:srgbClr val="500652"/>
                </a:solidFill>
                <a:latin typeface="Geomanist" panose="02000503000000020004" pitchFamily="50" charset="0"/>
                <a:cs typeface="Arial" panose="020B0604020202020204" pitchFamily="34" charset="0"/>
              </a:rPr>
              <a:t> call recordings or confirmation that a call recording is not available (for cases where a microbusiness disputes the information/advice given during a specific customer service call). It is best practise to record all calls.</a:t>
            </a:r>
          </a:p>
        </p:txBody>
      </p:sp>
      <p:sp>
        <p:nvSpPr>
          <p:cNvPr id="9" name="TextBox 8">
            <a:extLst>
              <a:ext uri="{FF2B5EF4-FFF2-40B4-BE49-F238E27FC236}">
                <a16:creationId xmlns:a16="http://schemas.microsoft.com/office/drawing/2014/main" id="{B0D10BEF-8343-4444-85C9-FE62C051EC37}"/>
              </a:ext>
            </a:extLst>
          </p:cNvPr>
          <p:cNvSpPr txBox="1"/>
          <p:nvPr/>
        </p:nvSpPr>
        <p:spPr>
          <a:xfrm>
            <a:off x="1086776" y="5922976"/>
            <a:ext cx="10018442" cy="307777"/>
          </a:xfrm>
          <a:prstGeom prst="rect">
            <a:avLst/>
          </a:prstGeom>
          <a:gradFill>
            <a:gsLst>
              <a:gs pos="0">
                <a:srgbClr val="69E1B3"/>
              </a:gs>
              <a:gs pos="100000">
                <a:srgbClr val="00A88F"/>
              </a:gs>
            </a:gsLst>
            <a:lin ang="0" scaled="1"/>
          </a:gradFill>
        </p:spPr>
        <p:txBody>
          <a:bodyPr wrap="square">
            <a:spAutoFit/>
          </a:bodyPr>
          <a:lstStyle/>
          <a:p>
            <a:pPr lvl="0">
              <a:buSzPts val="1000"/>
              <a:tabLst>
                <a:tab pos="457200" algn="l"/>
              </a:tabLst>
            </a:pPr>
            <a:r>
              <a:rPr lang="en-GB" sz="1400" spc="25" dirty="0">
                <a:solidFill>
                  <a:srgbClr val="500652"/>
                </a:solidFill>
                <a:latin typeface="Geomanist" panose="02000503000000020004" pitchFamily="50" charset="0"/>
                <a:cs typeface="Arial" panose="020B0604020202020204" pitchFamily="34" charset="0"/>
              </a:rPr>
              <a:t>NB: You have 10 working days to prepare the evidence file, make sure to provide all your information during that period</a:t>
            </a:r>
            <a:endParaRPr lang="en-GB" sz="1600" spc="25" dirty="0">
              <a:solidFill>
                <a:srgbClr val="500652"/>
              </a:solidFill>
              <a:latin typeface="Geomanist" panose="02000503000000020004" pitchFamily="50" charset="0"/>
              <a:cs typeface="Arial" panose="020B0604020202020204" pitchFamily="34" charset="0"/>
            </a:endParaRPr>
          </a:p>
        </p:txBody>
      </p:sp>
      <p:sp>
        <p:nvSpPr>
          <p:cNvPr id="10" name="TextBox 9">
            <a:extLst>
              <a:ext uri="{FF2B5EF4-FFF2-40B4-BE49-F238E27FC236}">
                <a16:creationId xmlns:a16="http://schemas.microsoft.com/office/drawing/2014/main" id="{9177931B-0280-431A-94AD-735DA211C31F}"/>
              </a:ext>
            </a:extLst>
          </p:cNvPr>
          <p:cNvSpPr txBox="1"/>
          <p:nvPr/>
        </p:nvSpPr>
        <p:spPr>
          <a:xfrm>
            <a:off x="666748" y="6296979"/>
            <a:ext cx="10858499" cy="307777"/>
          </a:xfrm>
          <a:prstGeom prst="rect">
            <a:avLst/>
          </a:prstGeom>
          <a:gradFill>
            <a:gsLst>
              <a:gs pos="0">
                <a:srgbClr val="69E1B3"/>
              </a:gs>
              <a:gs pos="100000">
                <a:srgbClr val="00A88F"/>
              </a:gs>
            </a:gsLst>
            <a:lin ang="0" scaled="1"/>
          </a:gradFill>
        </p:spPr>
        <p:txBody>
          <a:bodyPr wrap="square">
            <a:spAutoFit/>
          </a:bodyPr>
          <a:lstStyle/>
          <a:p>
            <a:pPr>
              <a:buSzPts val="1000"/>
              <a:tabLst>
                <a:tab pos="457200" algn="l"/>
              </a:tabLst>
            </a:pPr>
            <a:r>
              <a:rPr lang="en-GB" sz="1400" spc="25" dirty="0">
                <a:solidFill>
                  <a:srgbClr val="500652"/>
                </a:solidFill>
                <a:latin typeface="Geomanist" panose="02000503000000020004" pitchFamily="50" charset="0"/>
                <a:cs typeface="Arial" panose="020B0604020202020204" pitchFamily="34" charset="0"/>
              </a:rPr>
              <a:t>Remember the complainant will be able to view these files and will be able to see any comments provided as part of the casefile</a:t>
            </a:r>
          </a:p>
        </p:txBody>
      </p:sp>
    </p:spTree>
    <p:extLst>
      <p:ext uri="{BB962C8B-B14F-4D97-AF65-F5344CB8AC3E}">
        <p14:creationId xmlns:p14="http://schemas.microsoft.com/office/powerpoint/2010/main" val="109184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8658B0A5-3C80-4C6E-A113-9DAEAE88D0D8}"/>
              </a:ext>
            </a:extLst>
          </p:cNvPr>
          <p:cNvGraphicFramePr/>
          <p:nvPr>
            <p:extLst>
              <p:ext uri="{D42A27DB-BD31-4B8C-83A1-F6EECF244321}">
                <p14:modId xmlns:p14="http://schemas.microsoft.com/office/powerpoint/2010/main" val="313106903"/>
              </p:ext>
            </p:extLst>
          </p:nvPr>
        </p:nvGraphicFramePr>
        <p:xfrm>
          <a:off x="1803400" y="144659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B4199C29-D1AC-49D3-9778-997AFF810721}"/>
              </a:ext>
            </a:extLst>
          </p:cNvPr>
          <p:cNvSpPr txBox="1"/>
          <p:nvPr/>
        </p:nvSpPr>
        <p:spPr>
          <a:xfrm>
            <a:off x="0" y="0"/>
            <a:ext cx="2537460"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5. Investigation Process  </a:t>
            </a:r>
          </a:p>
        </p:txBody>
      </p:sp>
      <p:sp>
        <p:nvSpPr>
          <p:cNvPr id="13" name="Title 1">
            <a:extLst>
              <a:ext uri="{FF2B5EF4-FFF2-40B4-BE49-F238E27FC236}">
                <a16:creationId xmlns:a16="http://schemas.microsoft.com/office/drawing/2014/main" id="{873CA847-B145-4749-A7FA-B135B9F20F06}"/>
              </a:ext>
            </a:extLst>
          </p:cNvPr>
          <p:cNvSpPr txBox="1">
            <a:spLocks/>
          </p:cNvSpPr>
          <p:nvPr/>
        </p:nvSpPr>
        <p:spPr>
          <a:xfrm>
            <a:off x="0" y="228050"/>
            <a:ext cx="4191585" cy="632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spc="150" baseline="0">
                <a:solidFill>
                  <a:schemeClr val="tx2"/>
                </a:solidFill>
                <a:latin typeface="+mj-lt"/>
                <a:ea typeface="+mj-ea"/>
                <a:cs typeface="+mj-cs"/>
              </a:defRPr>
            </a:lvl1pPr>
          </a:lstStyle>
          <a:p>
            <a:r>
              <a:rPr lang="en-US" sz="1800" dirty="0">
                <a:solidFill>
                  <a:srgbClr val="660066"/>
                </a:solidFill>
                <a:latin typeface="Geomanist" panose="02000503000000020004" pitchFamily="50" charset="0"/>
              </a:rPr>
              <a:t>How do we reach a conclusion?</a:t>
            </a:r>
            <a:endParaRPr lang="en-GB" sz="1800" dirty="0">
              <a:solidFill>
                <a:srgbClr val="660066"/>
              </a:solidFill>
              <a:latin typeface="Geomanist" panose="02000503000000020004" pitchFamily="50" charset="0"/>
            </a:endParaRPr>
          </a:p>
        </p:txBody>
      </p:sp>
      <p:sp>
        <p:nvSpPr>
          <p:cNvPr id="15" name="TextBox 14">
            <a:extLst>
              <a:ext uri="{FF2B5EF4-FFF2-40B4-BE49-F238E27FC236}">
                <a16:creationId xmlns:a16="http://schemas.microsoft.com/office/drawing/2014/main" id="{6E728C1E-6A0F-4278-A773-88A37D217E99}"/>
              </a:ext>
            </a:extLst>
          </p:cNvPr>
          <p:cNvSpPr txBox="1"/>
          <p:nvPr/>
        </p:nvSpPr>
        <p:spPr>
          <a:xfrm>
            <a:off x="1803400" y="1505598"/>
            <a:ext cx="8835390" cy="923330"/>
          </a:xfrm>
          <a:prstGeom prst="rect">
            <a:avLst/>
          </a:prstGeom>
          <a:noFill/>
        </p:spPr>
        <p:txBody>
          <a:bodyPr wrap="square" rtlCol="0">
            <a:spAutoFit/>
          </a:bodyPr>
          <a:lstStyle/>
          <a:p>
            <a:pPr algn="ctr"/>
            <a:r>
              <a:rPr lang="en-GB" b="1" spc="25" dirty="0">
                <a:solidFill>
                  <a:srgbClr val="500652"/>
                </a:solidFill>
                <a:effectLst/>
                <a:latin typeface="Geomanist" panose="02000503000000020004" pitchFamily="50" charset="0"/>
                <a:ea typeface="Times New Roman" panose="02020603050405020304" pitchFamily="18" charset="0"/>
              </a:rPr>
              <a:t>Our aim is to giv</a:t>
            </a:r>
            <a:r>
              <a:rPr lang="en-GB" b="1" spc="25" dirty="0">
                <a:solidFill>
                  <a:srgbClr val="500652"/>
                </a:solidFill>
                <a:latin typeface="Geomanist" panose="02000503000000020004" pitchFamily="50" charset="0"/>
                <a:ea typeface="Times New Roman" panose="02020603050405020304" pitchFamily="18" charset="0"/>
              </a:rPr>
              <a:t>e fair and balanced consideration to both parties’ viewpoints in order to reach an appropriate conclusion.</a:t>
            </a:r>
          </a:p>
          <a:p>
            <a:endParaRPr lang="en-GB" dirty="0"/>
          </a:p>
        </p:txBody>
      </p:sp>
      <p:graphicFrame>
        <p:nvGraphicFramePr>
          <p:cNvPr id="19" name="Diagram 18">
            <a:extLst>
              <a:ext uri="{FF2B5EF4-FFF2-40B4-BE49-F238E27FC236}">
                <a16:creationId xmlns:a16="http://schemas.microsoft.com/office/drawing/2014/main" id="{D9D2A6D4-9370-4ADD-B1BB-71D90A0FA4CA}"/>
              </a:ext>
            </a:extLst>
          </p:cNvPr>
          <p:cNvGraphicFramePr/>
          <p:nvPr>
            <p:extLst>
              <p:ext uri="{D42A27DB-BD31-4B8C-83A1-F6EECF244321}">
                <p14:modId xmlns:p14="http://schemas.microsoft.com/office/powerpoint/2010/main" val="82534801"/>
              </p:ext>
            </p:extLst>
          </p:nvPr>
        </p:nvGraphicFramePr>
        <p:xfrm>
          <a:off x="314644" y="544157"/>
          <a:ext cx="8835390" cy="59477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0" name="Group 19">
            <a:extLst>
              <a:ext uri="{FF2B5EF4-FFF2-40B4-BE49-F238E27FC236}">
                <a16:creationId xmlns:a16="http://schemas.microsoft.com/office/drawing/2014/main" id="{F1B372B4-EE9D-4143-AB33-000CEE2FBC7B}"/>
              </a:ext>
            </a:extLst>
          </p:cNvPr>
          <p:cNvGrpSpPr/>
          <p:nvPr/>
        </p:nvGrpSpPr>
        <p:grpSpPr>
          <a:xfrm>
            <a:off x="8744901" y="2880147"/>
            <a:ext cx="3152775" cy="1275780"/>
            <a:chOff x="5224462" y="2129102"/>
            <a:chExt cx="2901156" cy="1160462"/>
          </a:xfrm>
        </p:grpSpPr>
        <p:sp>
          <p:nvSpPr>
            <p:cNvPr id="21" name="Arrow: Chevron 20">
              <a:extLst>
                <a:ext uri="{FF2B5EF4-FFF2-40B4-BE49-F238E27FC236}">
                  <a16:creationId xmlns:a16="http://schemas.microsoft.com/office/drawing/2014/main" id="{0E59DEC2-A442-4980-90D4-951E7C1C8E57}"/>
                </a:ext>
              </a:extLst>
            </p:cNvPr>
            <p:cNvSpPr/>
            <p:nvPr/>
          </p:nvSpPr>
          <p:spPr>
            <a:xfrm>
              <a:off x="5224462" y="2129102"/>
              <a:ext cx="2901156" cy="1160462"/>
            </a:xfrm>
            <a:prstGeom prst="chevron">
              <a:avLst/>
            </a:prstGeom>
            <a:solidFill>
              <a:srgbClr val="6600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Arrow: Chevron 4">
              <a:extLst>
                <a:ext uri="{FF2B5EF4-FFF2-40B4-BE49-F238E27FC236}">
                  <a16:creationId xmlns:a16="http://schemas.microsoft.com/office/drawing/2014/main" id="{138F833D-DF24-4BCB-9AA6-AA12FCBC7271}"/>
                </a:ext>
              </a:extLst>
            </p:cNvPr>
            <p:cNvSpPr txBox="1"/>
            <p:nvPr/>
          </p:nvSpPr>
          <p:spPr>
            <a:xfrm>
              <a:off x="5804693" y="2129102"/>
              <a:ext cx="1740694" cy="1160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algn="ctr" defTabSz="444500">
                <a:lnSpc>
                  <a:spcPct val="90000"/>
                </a:lnSpc>
                <a:spcBef>
                  <a:spcPct val="0"/>
                </a:spcBef>
                <a:spcAft>
                  <a:spcPct val="35000"/>
                </a:spcAft>
              </a:pPr>
              <a:r>
                <a:rPr lang="en-US" sz="1200" spc="25" dirty="0">
                  <a:latin typeface="Geomanist" panose="02000503000000020004" pitchFamily="50" charset="0"/>
                </a:rPr>
                <a:t>We determine what needs to be done to put the complainant back to the position they were in before the issue occurred </a:t>
              </a:r>
              <a:endParaRPr lang="en-GB" sz="1200" kern="1200" dirty="0"/>
            </a:p>
          </p:txBody>
        </p:sp>
      </p:grpSp>
      <p:sp>
        <p:nvSpPr>
          <p:cNvPr id="24" name="Rectangle 23">
            <a:extLst>
              <a:ext uri="{FF2B5EF4-FFF2-40B4-BE49-F238E27FC236}">
                <a16:creationId xmlns:a16="http://schemas.microsoft.com/office/drawing/2014/main" id="{00065207-2B16-47BB-A156-A93ED3DE6F75}"/>
              </a:ext>
            </a:extLst>
          </p:cNvPr>
          <p:cNvSpPr/>
          <p:nvPr/>
        </p:nvSpPr>
        <p:spPr>
          <a:xfrm>
            <a:off x="-1" y="5668199"/>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FE4523B1-8DEF-4111-B145-1EFF6CB13059}"/>
              </a:ext>
            </a:extLst>
          </p:cNvPr>
          <p:cNvSpPr txBox="1"/>
          <p:nvPr/>
        </p:nvSpPr>
        <p:spPr>
          <a:xfrm>
            <a:off x="2627457" y="5990538"/>
            <a:ext cx="6937084" cy="338554"/>
          </a:xfrm>
          <a:prstGeom prst="rect">
            <a:avLst/>
          </a:prstGeom>
          <a:gradFill>
            <a:gsLst>
              <a:gs pos="0">
                <a:srgbClr val="69E1B3"/>
              </a:gs>
              <a:gs pos="100000">
                <a:srgbClr val="00A88F"/>
              </a:gs>
            </a:gsLst>
            <a:lin ang="0" scaled="1"/>
          </a:gradFill>
        </p:spPr>
        <p:txBody>
          <a:bodyPr wrap="square">
            <a:spAutoFit/>
          </a:bodyPr>
          <a:lstStyle/>
          <a:p>
            <a:pPr lvl="0">
              <a:buSzPts val="1000"/>
              <a:tabLst>
                <a:tab pos="457200" algn="l"/>
              </a:tabLst>
            </a:pPr>
            <a:r>
              <a:rPr lang="en-US" sz="1600" spc="25" dirty="0">
                <a:solidFill>
                  <a:srgbClr val="500652"/>
                </a:solidFill>
                <a:latin typeface="Geomanist" panose="02000503000000020004" pitchFamily="50" charset="0"/>
              </a:rPr>
              <a:t>For further information, please see our </a:t>
            </a:r>
            <a:r>
              <a:rPr lang="en-US" sz="1600" spc="25" dirty="0">
                <a:latin typeface="Geomanist" panose="02000503000000020004" pitchFamily="50" charset="0"/>
                <a:hlinkClick r:id="rId13"/>
              </a:rPr>
              <a:t>Reaching a Conclusion </a:t>
            </a:r>
            <a:r>
              <a:rPr lang="en-US" sz="1600" spc="25" dirty="0">
                <a:solidFill>
                  <a:srgbClr val="500652"/>
                </a:solidFill>
                <a:latin typeface="Geomanist" panose="02000503000000020004" pitchFamily="50" charset="0"/>
              </a:rPr>
              <a:t>document</a:t>
            </a:r>
            <a:endParaRPr lang="en-GB" sz="1600" spc="25" dirty="0">
              <a:solidFill>
                <a:srgbClr val="500652"/>
              </a:solidFill>
              <a:latin typeface="Geomanist" panose="02000503000000020004" pitchFamily="50" charset="0"/>
              <a:cs typeface="Arial" panose="020B0604020202020204" pitchFamily="34" charset="0"/>
            </a:endParaRPr>
          </a:p>
        </p:txBody>
      </p:sp>
    </p:spTree>
    <p:extLst>
      <p:ext uri="{BB962C8B-B14F-4D97-AF65-F5344CB8AC3E}">
        <p14:creationId xmlns:p14="http://schemas.microsoft.com/office/powerpoint/2010/main" val="196353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82DC1B-9B60-40CF-8DD0-1DDDBAD6C2A0}"/>
              </a:ext>
            </a:extLst>
          </p:cNvPr>
          <p:cNvSpPr>
            <a:spLocks noGrp="1"/>
          </p:cNvSpPr>
          <p:nvPr>
            <p:ph idx="1"/>
          </p:nvPr>
        </p:nvSpPr>
        <p:spPr>
          <a:xfrm>
            <a:off x="539549" y="1260158"/>
            <a:ext cx="10999308" cy="4045786"/>
          </a:xfrm>
        </p:spPr>
        <p:txBody>
          <a:bodyPr>
            <a:normAutofit/>
          </a:bodyPr>
          <a:lstStyle/>
          <a:p>
            <a:endParaRPr lang="en-GB" sz="2000" dirty="0">
              <a:latin typeface="Geomanist" panose="02000503000000020004" pitchFamily="50" charset="0"/>
            </a:endParaRPr>
          </a:p>
          <a:p>
            <a:endParaRPr lang="en-GB" sz="2000" dirty="0">
              <a:latin typeface="Geomanist" panose="02000503000000020004" pitchFamily="50" charset="0"/>
            </a:endParaRPr>
          </a:p>
        </p:txBody>
      </p:sp>
      <p:sp>
        <p:nvSpPr>
          <p:cNvPr id="5" name="TextBox 4">
            <a:extLst>
              <a:ext uri="{FF2B5EF4-FFF2-40B4-BE49-F238E27FC236}">
                <a16:creationId xmlns:a16="http://schemas.microsoft.com/office/drawing/2014/main" id="{356D5047-711B-4690-8DB0-583B1BF03083}"/>
              </a:ext>
            </a:extLst>
          </p:cNvPr>
          <p:cNvSpPr txBox="1"/>
          <p:nvPr/>
        </p:nvSpPr>
        <p:spPr>
          <a:xfrm>
            <a:off x="0" y="0"/>
            <a:ext cx="2537460" cy="369332"/>
          </a:xfrm>
          <a:prstGeom prst="rect">
            <a:avLst/>
          </a:prstGeom>
          <a:solidFill>
            <a:srgbClr val="00A88F"/>
          </a:solidFill>
        </p:spPr>
        <p:txBody>
          <a:bodyPr wrap="square" rtlCol="0">
            <a:spAutoFit/>
          </a:bodyPr>
          <a:lstStyle/>
          <a:p>
            <a:r>
              <a:rPr lang="en-GB" dirty="0">
                <a:solidFill>
                  <a:schemeClr val="bg1"/>
                </a:solidFill>
                <a:latin typeface="Geomanist" panose="02000503000000020004" pitchFamily="50" charset="0"/>
              </a:rPr>
              <a:t>5. Investigation Process  </a:t>
            </a:r>
          </a:p>
        </p:txBody>
      </p:sp>
      <p:sp>
        <p:nvSpPr>
          <p:cNvPr id="6" name="Title 1">
            <a:extLst>
              <a:ext uri="{FF2B5EF4-FFF2-40B4-BE49-F238E27FC236}">
                <a16:creationId xmlns:a16="http://schemas.microsoft.com/office/drawing/2014/main" id="{56C3296F-265A-45C4-ABB5-BD66788F909C}"/>
              </a:ext>
            </a:extLst>
          </p:cNvPr>
          <p:cNvSpPr txBox="1">
            <a:spLocks/>
          </p:cNvSpPr>
          <p:nvPr/>
        </p:nvSpPr>
        <p:spPr>
          <a:xfrm>
            <a:off x="1" y="228050"/>
            <a:ext cx="1268730" cy="632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spc="150" baseline="0">
                <a:solidFill>
                  <a:schemeClr val="tx2"/>
                </a:solidFill>
                <a:latin typeface="+mj-lt"/>
                <a:ea typeface="+mj-ea"/>
                <a:cs typeface="+mj-cs"/>
              </a:defRPr>
            </a:lvl1pPr>
          </a:lstStyle>
          <a:p>
            <a:r>
              <a:rPr lang="en-US" sz="1800" dirty="0">
                <a:solidFill>
                  <a:srgbClr val="660066"/>
                </a:solidFill>
                <a:latin typeface="Geomanist" panose="02000503000000020004" pitchFamily="50" charset="0"/>
              </a:rPr>
              <a:t>Appeal </a:t>
            </a:r>
            <a:endParaRPr lang="en-GB" sz="1800" dirty="0">
              <a:solidFill>
                <a:srgbClr val="660066"/>
              </a:solidFill>
              <a:latin typeface="Geomanist" panose="02000503000000020004" pitchFamily="50" charset="0"/>
            </a:endParaRPr>
          </a:p>
        </p:txBody>
      </p:sp>
      <p:sp>
        <p:nvSpPr>
          <p:cNvPr id="8" name="Rectangle 7">
            <a:extLst>
              <a:ext uri="{FF2B5EF4-FFF2-40B4-BE49-F238E27FC236}">
                <a16:creationId xmlns:a16="http://schemas.microsoft.com/office/drawing/2014/main" id="{209FFBF0-2C19-41F3-967D-88DFB7A133A9}"/>
              </a:ext>
            </a:extLst>
          </p:cNvPr>
          <p:cNvSpPr/>
          <p:nvPr/>
        </p:nvSpPr>
        <p:spPr>
          <a:xfrm>
            <a:off x="0" y="5668198"/>
            <a:ext cx="12192001" cy="1189802"/>
          </a:xfrm>
          <a:prstGeom prst="rect">
            <a:avLst/>
          </a:prstGeom>
          <a:solidFill>
            <a:srgbClr val="440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2BB346D0-6EBE-4BB6-8D26-2F0CDE6B51C5}"/>
              </a:ext>
            </a:extLst>
          </p:cNvPr>
          <p:cNvGrpSpPr/>
          <p:nvPr/>
        </p:nvGrpSpPr>
        <p:grpSpPr>
          <a:xfrm>
            <a:off x="2332290" y="1265754"/>
            <a:ext cx="3763709" cy="2732477"/>
            <a:chOff x="1702744" y="1494859"/>
            <a:chExt cx="3178189" cy="2276109"/>
          </a:xfrm>
        </p:grpSpPr>
        <p:sp>
          <p:nvSpPr>
            <p:cNvPr id="9" name="TextBox 8">
              <a:extLst>
                <a:ext uri="{FF2B5EF4-FFF2-40B4-BE49-F238E27FC236}">
                  <a16:creationId xmlns:a16="http://schemas.microsoft.com/office/drawing/2014/main" id="{4ABDA9C4-CE53-43D4-A9D3-2CA1729E3893}"/>
                </a:ext>
              </a:extLst>
            </p:cNvPr>
            <p:cNvSpPr txBox="1"/>
            <p:nvPr/>
          </p:nvSpPr>
          <p:spPr>
            <a:xfrm>
              <a:off x="1702744" y="1494859"/>
              <a:ext cx="3178189" cy="2153532"/>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a:ln>
                    <a:noFill/>
                  </a:ln>
                  <a:solidFill>
                    <a:srgbClr val="520051"/>
                  </a:solidFill>
                  <a:effectLst/>
                  <a:uLnTx/>
                  <a:uFillTx/>
                  <a:latin typeface="Geomanist Book" panose="02000503000000020004" pitchFamily="50" charset="0"/>
                </a:rPr>
                <a:t>New information not previously available</a:t>
              </a:r>
            </a:p>
            <a:p>
              <a:pPr marR="0" lvl="0" algn="ctr" defTabSz="914400" rtl="0" eaLnBrk="1" fontAlgn="auto" latinLnBrk="0" hangingPunct="1">
                <a:lnSpc>
                  <a:spcPct val="100000"/>
                </a:lnSpc>
                <a:spcBef>
                  <a:spcPts val="0"/>
                </a:spcBef>
                <a:spcAft>
                  <a:spcPts val="0"/>
                </a:spcAft>
                <a:buClrTx/>
                <a:buSzTx/>
                <a:tabLst/>
                <a:defRPr/>
              </a:pPr>
              <a:endParaRPr lang="en-US" sz="1400" dirty="0">
                <a:solidFill>
                  <a:srgbClr val="500652"/>
                </a:solidFill>
                <a:latin typeface="Geomanist" panose="02000503000000020004" pitchFamily="50" charset="0"/>
              </a:endParaRPr>
            </a:p>
            <a:p>
              <a:pPr>
                <a:defRPr/>
              </a:pPr>
              <a:r>
                <a:rPr lang="en-GB" sz="1400" spc="25" dirty="0">
                  <a:solidFill>
                    <a:srgbClr val="500652"/>
                  </a:solidFill>
                  <a:latin typeface="Geomanist" panose="02000503000000020004" pitchFamily="50" charset="0"/>
                  <a:ea typeface="Times New Roman" panose="02020603050405020304" pitchFamily="18" charset="0"/>
                </a:rPr>
                <a:t>You can share new supporting information and give a reason why it was not available to us before. </a:t>
              </a:r>
            </a:p>
            <a:p>
              <a:pPr>
                <a:defRPr/>
              </a:pPr>
              <a:r>
                <a:rPr lang="en-GB" sz="1400" spc="25" dirty="0">
                  <a:solidFill>
                    <a:srgbClr val="500652"/>
                  </a:solidFill>
                  <a:latin typeface="Geomanist" panose="02000503000000020004" pitchFamily="50" charset="0"/>
                  <a:ea typeface="Times New Roman" panose="02020603050405020304" pitchFamily="18" charset="0"/>
                </a:rPr>
                <a:t>For example, a further bill has been produced that shows our conclusion may be incorrect. </a:t>
              </a:r>
            </a:p>
            <a:p>
              <a:pPr>
                <a:defRPr/>
              </a:pPr>
              <a:endParaRPr lang="en-GB" sz="1400" spc="25" dirty="0">
                <a:solidFill>
                  <a:srgbClr val="500652"/>
                </a:solidFill>
                <a:latin typeface="Geomanist" panose="02000503000000020004" pitchFamily="50" charset="0"/>
                <a:ea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pic>
          <p:nvPicPr>
            <p:cNvPr id="11" name="Picture 10" descr="Icon&#10;&#10;Description automatically generated">
              <a:extLst>
                <a:ext uri="{FF2B5EF4-FFF2-40B4-BE49-F238E27FC236}">
                  <a16:creationId xmlns:a16="http://schemas.microsoft.com/office/drawing/2014/main" id="{23144656-715A-4DBF-B78C-324EA3672FB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20926" t="32334" r="23912" b="31167"/>
            <a:stretch/>
          </p:blipFill>
          <p:spPr>
            <a:xfrm>
              <a:off x="2263537" y="1846199"/>
              <a:ext cx="2056603" cy="1924769"/>
            </a:xfrm>
            <a:prstGeom prst="rect">
              <a:avLst/>
            </a:prstGeom>
          </p:spPr>
        </p:pic>
      </p:grpSp>
      <p:grpSp>
        <p:nvGrpSpPr>
          <p:cNvPr id="14" name="Group 13">
            <a:extLst>
              <a:ext uri="{FF2B5EF4-FFF2-40B4-BE49-F238E27FC236}">
                <a16:creationId xmlns:a16="http://schemas.microsoft.com/office/drawing/2014/main" id="{9A316D25-58F5-4699-B012-ED2BBF8701D8}"/>
              </a:ext>
            </a:extLst>
          </p:cNvPr>
          <p:cNvGrpSpPr/>
          <p:nvPr/>
        </p:nvGrpSpPr>
        <p:grpSpPr>
          <a:xfrm>
            <a:off x="6225348" y="1260158"/>
            <a:ext cx="3763709" cy="2588106"/>
            <a:chOff x="5252732" y="1494859"/>
            <a:chExt cx="3970455" cy="2102072"/>
          </a:xfrm>
        </p:grpSpPr>
        <p:sp>
          <p:nvSpPr>
            <p:cNvPr id="10" name="TextBox 9">
              <a:extLst>
                <a:ext uri="{FF2B5EF4-FFF2-40B4-BE49-F238E27FC236}">
                  <a16:creationId xmlns:a16="http://schemas.microsoft.com/office/drawing/2014/main" id="{015F64E5-B0BC-466E-BCCA-0580940DBCD4}"/>
                </a:ext>
              </a:extLst>
            </p:cNvPr>
            <p:cNvSpPr txBox="1"/>
            <p:nvPr/>
          </p:nvSpPr>
          <p:spPr>
            <a:xfrm>
              <a:off x="5252732" y="1494859"/>
              <a:ext cx="3970455" cy="2102072"/>
            </a:xfrm>
            <a:prstGeom prst="rect">
              <a:avLst/>
            </a:prstGeom>
            <a:solidFill>
              <a:srgbClr val="69E1B3"/>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GB" b="0" i="0" u="none" strike="noStrike" kern="1200" cap="none" spc="0" normalizeH="0" baseline="0" noProof="0" dirty="0">
                  <a:ln>
                    <a:noFill/>
                  </a:ln>
                  <a:solidFill>
                    <a:srgbClr val="520051"/>
                  </a:solidFill>
                  <a:effectLst/>
                  <a:uLnTx/>
                  <a:uFillTx/>
                  <a:latin typeface="Geomanist Book" panose="02000503000000020004" pitchFamily="50" charset="0"/>
                </a:rPr>
                <a:t>Factual error</a:t>
              </a:r>
            </a:p>
            <a:p>
              <a:pPr marR="0" lvl="0" algn="ctr" defTabSz="914400" rtl="0" eaLnBrk="1" fontAlgn="auto" latinLnBrk="0" hangingPunct="1">
                <a:lnSpc>
                  <a:spcPct val="100000"/>
                </a:lnSpc>
                <a:spcBef>
                  <a:spcPts val="0"/>
                </a:spcBef>
                <a:spcAft>
                  <a:spcPts val="0"/>
                </a:spcAft>
                <a:buClrTx/>
                <a:buSzTx/>
                <a:tabLst/>
                <a:defRPr/>
              </a:pPr>
              <a:endParaRPr lang="en-GB" sz="1400" dirty="0">
                <a:solidFill>
                  <a:srgbClr val="520051"/>
                </a:solidFill>
                <a:latin typeface="Geomanist Book" panose="02000503000000020004" pitchFamily="50" charset="0"/>
              </a:endParaRPr>
            </a:p>
            <a:p>
              <a:pPr>
                <a:defRPr/>
              </a:pPr>
              <a:r>
                <a:rPr lang="en-GB" sz="1400" spc="25" dirty="0">
                  <a:solidFill>
                    <a:srgbClr val="500652"/>
                  </a:solidFill>
                  <a:latin typeface="Geomanist" panose="02000503000000020004" pitchFamily="50" charset="0"/>
                  <a:ea typeface="Times New Roman" panose="02020603050405020304" pitchFamily="18" charset="0"/>
                </a:rPr>
                <a:t>You can show that a significant error has been made in the facts, which make a material difference. </a:t>
              </a:r>
            </a:p>
            <a:p>
              <a:pPr>
                <a:defRPr/>
              </a:pPr>
              <a:r>
                <a:rPr lang="en-GB" sz="1400" spc="25" dirty="0">
                  <a:solidFill>
                    <a:srgbClr val="500652"/>
                  </a:solidFill>
                  <a:latin typeface="Geomanist" panose="02000503000000020004" pitchFamily="50" charset="0"/>
                  <a:ea typeface="Times New Roman" panose="02020603050405020304" pitchFamily="18" charset="0"/>
                </a:rPr>
                <a:t>For example, we used the wrong bills to calculate the resolution. </a:t>
              </a:r>
            </a:p>
            <a:p>
              <a:pPr>
                <a:defRPr/>
              </a:pPr>
              <a:endParaRPr lang="en-GB" sz="1400" spc="25" dirty="0">
                <a:solidFill>
                  <a:srgbClr val="500652"/>
                </a:solidFill>
                <a:latin typeface="Geomanist" panose="02000503000000020004" pitchFamily="50" charset="0"/>
                <a:ea typeface="Times New Roman" panose="02020603050405020304" pitchFamily="18" charset="0"/>
              </a:endParaRPr>
            </a:p>
            <a:p>
              <a:pPr>
                <a:defRPr/>
              </a:pPr>
              <a:endParaRPr lang="en-GB" sz="1400" spc="25" dirty="0">
                <a:solidFill>
                  <a:srgbClr val="500652"/>
                </a:solidFill>
                <a:latin typeface="Geomanist" panose="02000503000000020004" pitchFamily="50" charset="0"/>
                <a:ea typeface="Times New Roman" panose="02020603050405020304" pitchFamily="18" charset="0"/>
              </a:endParaRPr>
            </a:p>
            <a:p>
              <a:pPr>
                <a:defRPr/>
              </a:pPr>
              <a:endParaRPr lang="en-GB" sz="1400" spc="25" dirty="0">
                <a:solidFill>
                  <a:srgbClr val="500652"/>
                </a:solidFill>
                <a:latin typeface="Geomanist" panose="02000503000000020004" pitchFamily="50" charset="0"/>
                <a:ea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520051"/>
                </a:solidFill>
                <a:effectLst/>
                <a:uLnTx/>
                <a:uFillTx/>
                <a:latin typeface="Geomanist Book" panose="02000503000000020004" pitchFamily="50" charset="0"/>
              </a:endParaRPr>
            </a:p>
          </p:txBody>
        </p:sp>
        <p:pic>
          <p:nvPicPr>
            <p:cNvPr id="13" name="Picture 12" descr="Icon&#10;&#10;Description automatically generated">
              <a:extLst>
                <a:ext uri="{FF2B5EF4-FFF2-40B4-BE49-F238E27FC236}">
                  <a16:creationId xmlns:a16="http://schemas.microsoft.com/office/drawing/2014/main" id="{C8F1780C-4A8F-43CE-889C-2DC717C4253D}"/>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l="27212" t="32833" r="24549" b="33153"/>
            <a:stretch/>
          </p:blipFill>
          <p:spPr>
            <a:xfrm>
              <a:off x="6263315" y="1922089"/>
              <a:ext cx="1949288" cy="1542968"/>
            </a:xfrm>
            <a:prstGeom prst="rect">
              <a:avLst/>
            </a:prstGeom>
          </p:spPr>
        </p:pic>
      </p:grpSp>
      <p:grpSp>
        <p:nvGrpSpPr>
          <p:cNvPr id="18" name="Group 17">
            <a:extLst>
              <a:ext uri="{FF2B5EF4-FFF2-40B4-BE49-F238E27FC236}">
                <a16:creationId xmlns:a16="http://schemas.microsoft.com/office/drawing/2014/main" id="{7B730B9F-C078-40F4-8A09-A908B4C69B10}"/>
              </a:ext>
            </a:extLst>
          </p:cNvPr>
          <p:cNvGrpSpPr/>
          <p:nvPr/>
        </p:nvGrpSpPr>
        <p:grpSpPr>
          <a:xfrm>
            <a:off x="1966431" y="4094589"/>
            <a:ext cx="8259136" cy="1292537"/>
            <a:chOff x="2066935" y="4286249"/>
            <a:chExt cx="8259136" cy="1292537"/>
          </a:xfrm>
        </p:grpSpPr>
        <p:sp>
          <p:nvSpPr>
            <p:cNvPr id="16" name="Arrow: Left-Right 15">
              <a:extLst>
                <a:ext uri="{FF2B5EF4-FFF2-40B4-BE49-F238E27FC236}">
                  <a16:creationId xmlns:a16="http://schemas.microsoft.com/office/drawing/2014/main" id="{F13872D4-755F-4E42-879D-4F256ABE665D}"/>
                </a:ext>
              </a:extLst>
            </p:cNvPr>
            <p:cNvSpPr/>
            <p:nvPr/>
          </p:nvSpPr>
          <p:spPr>
            <a:xfrm>
              <a:off x="2066935" y="4286249"/>
              <a:ext cx="8259136" cy="1292537"/>
            </a:xfrm>
            <a:prstGeom prst="leftRightArrow">
              <a:avLst/>
            </a:prstGeom>
            <a:solidFill>
              <a:srgbClr val="5006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7AD62B8-13FA-46CD-B1A3-F7CAECA546FE}"/>
                </a:ext>
              </a:extLst>
            </p:cNvPr>
            <p:cNvSpPr txBox="1"/>
            <p:nvPr/>
          </p:nvSpPr>
          <p:spPr>
            <a:xfrm>
              <a:off x="2869269" y="4670907"/>
              <a:ext cx="6453459" cy="523220"/>
            </a:xfrm>
            <a:prstGeom prst="rect">
              <a:avLst/>
            </a:prstGeom>
            <a:noFill/>
          </p:spPr>
          <p:txBody>
            <a:bodyPr wrap="square" rtlCol="0">
              <a:spAutoFit/>
            </a:bodyPr>
            <a:lstStyle/>
            <a:p>
              <a:pPr algn="ctr">
                <a:defRPr/>
              </a:pPr>
              <a:r>
                <a:rPr lang="en-GB" sz="1400" spc="25" dirty="0">
                  <a:solidFill>
                    <a:schemeClr val="bg1"/>
                  </a:solidFill>
                  <a:latin typeface="Geomanist" panose="02000503000000020004" pitchFamily="50" charset="0"/>
                  <a:ea typeface="Times New Roman" panose="02020603050405020304" pitchFamily="18" charset="0"/>
                </a:rPr>
                <a:t>You will need to provide a clear explanation of why the new supporting information should make a difference to the conclusion. </a:t>
              </a:r>
              <a:endParaRPr kumimoji="0" lang="en-US" sz="1400" b="0" i="0" u="none" strike="noStrike" kern="1200" cap="none" spc="0" normalizeH="0" baseline="0" noProof="0" dirty="0">
                <a:ln>
                  <a:noFill/>
                </a:ln>
                <a:solidFill>
                  <a:schemeClr val="bg1"/>
                </a:solidFill>
                <a:effectLst/>
                <a:uLnTx/>
                <a:uFillTx/>
                <a:latin typeface="Geomanist Book" panose="02000503000000020004" pitchFamily="50" charset="0"/>
              </a:endParaRPr>
            </a:p>
          </p:txBody>
        </p:sp>
      </p:grpSp>
      <p:sp>
        <p:nvSpPr>
          <p:cNvPr id="19" name="TextBox 18">
            <a:extLst>
              <a:ext uri="{FF2B5EF4-FFF2-40B4-BE49-F238E27FC236}">
                <a16:creationId xmlns:a16="http://schemas.microsoft.com/office/drawing/2014/main" id="{8F029DB5-4942-46A7-AAFA-DAC8E737B31A}"/>
              </a:ext>
            </a:extLst>
          </p:cNvPr>
          <p:cNvSpPr txBox="1"/>
          <p:nvPr/>
        </p:nvSpPr>
        <p:spPr>
          <a:xfrm>
            <a:off x="272414" y="5781666"/>
            <a:ext cx="11647170" cy="738664"/>
          </a:xfrm>
          <a:prstGeom prst="rect">
            <a:avLst/>
          </a:prstGeom>
          <a:gradFill>
            <a:gsLst>
              <a:gs pos="0">
                <a:srgbClr val="69E1B3"/>
              </a:gs>
              <a:gs pos="100000">
                <a:srgbClr val="00A88F"/>
              </a:gs>
            </a:gsLst>
            <a:lin ang="0" scaled="1"/>
          </a:gradFill>
        </p:spPr>
        <p:txBody>
          <a:bodyPr wrap="square">
            <a:spAutoFit/>
          </a:bodyPr>
          <a:lstStyle/>
          <a:p>
            <a:pPr algn="ctr">
              <a:buSzPts val="1000"/>
              <a:tabLst>
                <a:tab pos="457200" algn="l"/>
              </a:tabLst>
            </a:pPr>
            <a:r>
              <a:rPr lang="en-US" sz="1400" spc="25" dirty="0">
                <a:solidFill>
                  <a:srgbClr val="500652"/>
                </a:solidFill>
                <a:latin typeface="Geomanist" panose="02000503000000020004" pitchFamily="50" charset="0"/>
              </a:rPr>
              <a:t>Both parties will see the appeal information. The Dispute Resolution Executive dealing with the appeal will review all the information supplied by you and the microbusiness, before issuing the Appeal Decision. This decision is final and requires acceptance by the complainant to become binding. There is no option to appeal this final decision. </a:t>
            </a:r>
          </a:p>
        </p:txBody>
      </p:sp>
    </p:spTree>
    <p:extLst>
      <p:ext uri="{BB962C8B-B14F-4D97-AF65-F5344CB8AC3E}">
        <p14:creationId xmlns:p14="http://schemas.microsoft.com/office/powerpoint/2010/main" val="4099942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MBUDSMAN">
      <a:dk1>
        <a:srgbClr val="000000"/>
      </a:dk1>
      <a:lt1>
        <a:srgbClr val="FFFFFF"/>
      </a:lt1>
      <a:dk2>
        <a:srgbClr val="3C043D"/>
      </a:dk2>
      <a:lt2>
        <a:srgbClr val="5BD4A3"/>
      </a:lt2>
      <a:accent1>
        <a:srgbClr val="009E84"/>
      </a:accent1>
      <a:accent2>
        <a:srgbClr val="E85331"/>
      </a:accent2>
      <a:accent3>
        <a:srgbClr val="FF8A3D"/>
      </a:accent3>
      <a:accent4>
        <a:srgbClr val="FFBD02"/>
      </a:accent4>
      <a:accent5>
        <a:srgbClr val="F7D65B"/>
      </a:accent5>
      <a:accent6>
        <a:srgbClr val="7A6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48B72E3-9764-4158-85B1-6B2CC735041F}" vid="{9CA71AAF-60A1-4BE3-BF71-E0E17268D5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2208</Words>
  <Application>Microsoft Office PowerPoint</Application>
  <PresentationFormat>Widescreen</PresentationFormat>
  <Paragraphs>421</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Geomanist</vt:lpstr>
      <vt:lpstr>Geomanist Book</vt:lpstr>
      <vt:lpstr>Office Theme</vt:lpstr>
      <vt:lpstr>1_Office Theme</vt:lpstr>
      <vt:lpstr>Energy Broker Alternative Dispute Resolution (ADR) Scheme  Complaint Journey </vt:lpstr>
      <vt:lpstr>Agenda</vt:lpstr>
      <vt:lpstr>PowerPoint Presentation</vt:lpstr>
      <vt:lpstr>PowerPoint Presentation</vt:lpstr>
      <vt:lpstr>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Thanks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 T.O.M. Communication</dc:title>
  <dc:creator>Kelly Spinks</dc:creator>
  <cp:lastModifiedBy>Stevie-Jay Taylor</cp:lastModifiedBy>
  <cp:revision>19</cp:revision>
  <dcterms:created xsi:type="dcterms:W3CDTF">2021-10-01T08:23:47Z</dcterms:created>
  <dcterms:modified xsi:type="dcterms:W3CDTF">2022-05-26T14:49:33Z</dcterms:modified>
</cp:coreProperties>
</file>