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1821" r:id="rId6"/>
    <p:sldId id="1806" r:id="rId7"/>
    <p:sldId id="1847" r:id="rId8"/>
    <p:sldId id="262" r:id="rId9"/>
    <p:sldId id="1835" r:id="rId10"/>
    <p:sldId id="1836" r:id="rId11"/>
    <p:sldId id="1837" r:id="rId12"/>
    <p:sldId id="1838" r:id="rId13"/>
    <p:sldId id="1839" r:id="rId14"/>
    <p:sldId id="1842" r:id="rId15"/>
    <p:sldId id="1841" r:id="rId16"/>
    <p:sldId id="1840" r:id="rId17"/>
    <p:sldId id="1843" r:id="rId18"/>
    <p:sldId id="1844" r:id="rId19"/>
    <p:sldId id="1845" r:id="rId20"/>
    <p:sldId id="1848" r:id="rId21"/>
    <p:sldId id="1849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C06654-7419-4F86-8575-49757ACED0C4}">
          <p14:sldIdLst>
            <p14:sldId id="256"/>
            <p14:sldId id="1821"/>
            <p14:sldId id="1806"/>
            <p14:sldId id="1847"/>
            <p14:sldId id="262"/>
            <p14:sldId id="1835"/>
            <p14:sldId id="1836"/>
            <p14:sldId id="1837"/>
            <p14:sldId id="1838"/>
            <p14:sldId id="1839"/>
            <p14:sldId id="1842"/>
            <p14:sldId id="1841"/>
            <p14:sldId id="1840"/>
            <p14:sldId id="1843"/>
            <p14:sldId id="1844"/>
            <p14:sldId id="1845"/>
            <p14:sldId id="1848"/>
            <p14:sldId id="18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yne Elkin" initials="JE" lastIdx="2" clrIdx="6">
    <p:extLst>
      <p:ext uri="{19B8F6BF-5375-455C-9EA6-DF929625EA0E}">
        <p15:presenceInfo xmlns:p15="http://schemas.microsoft.com/office/powerpoint/2012/main" userId="S::jelkin@ombudsman-services.org::7da31fd7-1e2e-4d49-80df-9d56693afe9b" providerId="AD"/>
      </p:ext>
    </p:extLst>
  </p:cmAuthor>
  <p:cmAuthor id="1" name="Kevin Gleave" initials="KG" lastIdx="0" clrIdx="0">
    <p:extLst>
      <p:ext uri="{19B8F6BF-5375-455C-9EA6-DF929625EA0E}">
        <p15:presenceInfo xmlns:p15="http://schemas.microsoft.com/office/powerpoint/2012/main" userId="S::kgleave@ombudsman-services.org::65f84859-856a-464d-830a-89fb5e86505b" providerId="AD"/>
      </p:ext>
    </p:extLst>
  </p:cmAuthor>
  <p:cmAuthor id="8" name="David Pilling" initials="DP" lastIdx="14" clrIdx="7">
    <p:extLst>
      <p:ext uri="{19B8F6BF-5375-455C-9EA6-DF929625EA0E}">
        <p15:presenceInfo xmlns:p15="http://schemas.microsoft.com/office/powerpoint/2012/main" userId="S::dpilling@ombudsman-services.org::2d759a4e-592d-41ed-a534-b74e0992f7ea" providerId="AD"/>
      </p:ext>
    </p:extLst>
  </p:cmAuthor>
  <p:cmAuthor id="2" name="John Gallagher" initials="JG" lastIdx="1" clrIdx="1">
    <p:extLst>
      <p:ext uri="{19B8F6BF-5375-455C-9EA6-DF929625EA0E}">
        <p15:presenceInfo xmlns:p15="http://schemas.microsoft.com/office/powerpoint/2012/main" userId="S::jgallagher@ombudsman-services.org::f0f702de-02b1-4eae-950e-7f0d541bf361" providerId="AD"/>
      </p:ext>
    </p:extLst>
  </p:cmAuthor>
  <p:cmAuthor id="9" name="Rachel Shanahan" initials="RS" lastIdx="14" clrIdx="8">
    <p:extLst>
      <p:ext uri="{19B8F6BF-5375-455C-9EA6-DF929625EA0E}">
        <p15:presenceInfo xmlns:p15="http://schemas.microsoft.com/office/powerpoint/2012/main" userId="S::RShanahan@ombudsman-services.org::f040db84-e77f-4ecf-8c51-c949212fcbd9" providerId="AD"/>
      </p:ext>
    </p:extLst>
  </p:cmAuthor>
  <p:cmAuthor id="3" name="Aimee Hutchinson" initials="AH" lastIdx="24" clrIdx="2">
    <p:extLst>
      <p:ext uri="{19B8F6BF-5375-455C-9EA6-DF929625EA0E}">
        <p15:presenceInfo xmlns:p15="http://schemas.microsoft.com/office/powerpoint/2012/main" userId="S::AHutchinson@ombudsman-services.org::660d64ef-3da1-41b3-8abe-85416779050a" providerId="AD"/>
      </p:ext>
    </p:extLst>
  </p:cmAuthor>
  <p:cmAuthor id="10" name="Melissa Wiggins" initials="MW" lastIdx="3" clrIdx="9">
    <p:extLst>
      <p:ext uri="{19B8F6BF-5375-455C-9EA6-DF929625EA0E}">
        <p15:presenceInfo xmlns:p15="http://schemas.microsoft.com/office/powerpoint/2012/main" userId="S::MWiggins@ombudsman-services.org::52843dbb-4980-428a-a468-6278ad2c19a3" providerId="AD"/>
      </p:ext>
    </p:extLst>
  </p:cmAuthor>
  <p:cmAuthor id="4" name="Jonathan Lenton" initials="JL" lastIdx="9" clrIdx="3">
    <p:extLst>
      <p:ext uri="{19B8F6BF-5375-455C-9EA6-DF929625EA0E}">
        <p15:presenceInfo xmlns:p15="http://schemas.microsoft.com/office/powerpoint/2012/main" userId="S::jlenton@ombudsman-services.org::74987e66-e450-470a-b152-6551ea26da83" providerId="AD"/>
      </p:ext>
    </p:extLst>
  </p:cmAuthor>
  <p:cmAuthor id="5" name="David Jones" initials="DJ" lastIdx="5" clrIdx="4">
    <p:extLst>
      <p:ext uri="{19B8F6BF-5375-455C-9EA6-DF929625EA0E}">
        <p15:presenceInfo xmlns:p15="http://schemas.microsoft.com/office/powerpoint/2012/main" userId="S::djones@ombudsman-services.org::b449b1f8-70b3-4995-9cb5-a3fc2694eaef" providerId="AD"/>
      </p:ext>
    </p:extLst>
  </p:cmAuthor>
  <p:cmAuthor id="6" name="Sonia Facchini" initials="SF" lastIdx="9" clrIdx="5">
    <p:extLst>
      <p:ext uri="{19B8F6BF-5375-455C-9EA6-DF929625EA0E}">
        <p15:presenceInfo xmlns:p15="http://schemas.microsoft.com/office/powerpoint/2012/main" userId="S::SFacchini@ombudsman-services.org::4c954720-2b56-4ae9-b131-994f1543f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1B3"/>
    <a:srgbClr val="520051"/>
    <a:srgbClr val="00A88F"/>
    <a:srgbClr val="660066"/>
    <a:srgbClr val="4CC2B0"/>
    <a:srgbClr val="9359FB"/>
    <a:srgbClr val="572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587" autoAdjust="0"/>
  </p:normalViewPr>
  <p:slideViewPr>
    <p:cSldViewPr snapToGrid="0" snapToObjects="1">
      <p:cViewPr varScale="1">
        <p:scale>
          <a:sx n="75" d="100"/>
          <a:sy n="75" d="100"/>
        </p:scale>
        <p:origin x="1950" y="54"/>
      </p:cViewPr>
      <p:guideLst>
        <p:guide orient="horz" pos="1729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Facchini" userId="4c954720-2b56-4ae9-b131-994f1543f977" providerId="ADAL" clId="{EDBE0513-5F58-4779-81F8-35CE897163BD}"/>
    <pc:docChg chg="custSel modSld">
      <pc:chgData name="Sonia Facchini" userId="4c954720-2b56-4ae9-b131-994f1543f977" providerId="ADAL" clId="{EDBE0513-5F58-4779-81F8-35CE897163BD}" dt="2022-04-01T13:56:12.511" v="13" actId="1589"/>
      <pc:docMkLst>
        <pc:docMk/>
      </pc:docMkLst>
      <pc:sldChg chg="addCm">
        <pc:chgData name="Sonia Facchini" userId="4c954720-2b56-4ae9-b131-994f1543f977" providerId="ADAL" clId="{EDBE0513-5F58-4779-81F8-35CE897163BD}" dt="2022-04-01T13:56:12.511" v="13" actId="1589"/>
        <pc:sldMkLst>
          <pc:docMk/>
          <pc:sldMk cId="766192302" sldId="262"/>
        </pc:sldMkLst>
      </pc:sldChg>
      <pc:sldChg chg="modSp mod delCm">
        <pc:chgData name="Sonia Facchini" userId="4c954720-2b56-4ae9-b131-994f1543f977" providerId="ADAL" clId="{EDBE0513-5F58-4779-81F8-35CE897163BD}" dt="2022-04-01T13:53:56.922" v="11" actId="1592"/>
        <pc:sldMkLst>
          <pc:docMk/>
          <pc:sldMk cId="4061732833" sldId="268"/>
        </pc:sldMkLst>
        <pc:spChg chg="mod">
          <ac:chgData name="Sonia Facchini" userId="4c954720-2b56-4ae9-b131-994f1543f977" providerId="ADAL" clId="{EDBE0513-5F58-4779-81F8-35CE897163BD}" dt="2022-04-01T13:53:53.874" v="10"/>
          <ac:spMkLst>
            <pc:docMk/>
            <pc:sldMk cId="4061732833" sldId="268"/>
            <ac:spMk id="3" creationId="{12EE3688-A39B-4826-9130-1FAEFA7404C0}"/>
          </ac:spMkLst>
        </pc:spChg>
      </pc:sldChg>
      <pc:sldChg chg="modSp mod">
        <pc:chgData name="Sonia Facchini" userId="4c954720-2b56-4ae9-b131-994f1543f977" providerId="ADAL" clId="{EDBE0513-5F58-4779-81F8-35CE897163BD}" dt="2022-04-01T13:54:28.932" v="12" actId="20577"/>
        <pc:sldMkLst>
          <pc:docMk/>
          <pc:sldMk cId="3837310097" sldId="271"/>
        </pc:sldMkLst>
        <pc:spChg chg="mod">
          <ac:chgData name="Sonia Facchini" userId="4c954720-2b56-4ae9-b131-994f1543f977" providerId="ADAL" clId="{EDBE0513-5F58-4779-81F8-35CE897163BD}" dt="2022-04-01T13:54:28.932" v="12" actId="20577"/>
          <ac:spMkLst>
            <pc:docMk/>
            <pc:sldMk cId="3837310097" sldId="271"/>
            <ac:spMk id="3" creationId="{12EE3688-A39B-4826-9130-1FAEFA7404C0}"/>
          </ac:spMkLst>
        </pc:spChg>
      </pc:sldChg>
      <pc:sldChg chg="delCm">
        <pc:chgData name="Sonia Facchini" userId="4c954720-2b56-4ae9-b131-994f1543f977" providerId="ADAL" clId="{EDBE0513-5F58-4779-81F8-35CE897163BD}" dt="2022-04-01T13:49:45.686" v="1" actId="1592"/>
        <pc:sldMkLst>
          <pc:docMk/>
          <pc:sldMk cId="1668703672" sldId="1745"/>
        </pc:sldMkLst>
      </pc:sldChg>
      <pc:sldChg chg="modSp mod delCm">
        <pc:chgData name="Sonia Facchini" userId="4c954720-2b56-4ae9-b131-994f1543f977" providerId="ADAL" clId="{EDBE0513-5F58-4779-81F8-35CE897163BD}" dt="2022-04-01T13:53:04.591" v="9" actId="20577"/>
        <pc:sldMkLst>
          <pc:docMk/>
          <pc:sldMk cId="2731611451" sldId="1746"/>
        </pc:sldMkLst>
        <pc:spChg chg="mod">
          <ac:chgData name="Sonia Facchini" userId="4c954720-2b56-4ae9-b131-994f1543f977" providerId="ADAL" clId="{EDBE0513-5F58-4779-81F8-35CE897163BD}" dt="2022-04-01T13:53:04.591" v="9" actId="20577"/>
          <ac:spMkLst>
            <pc:docMk/>
            <pc:sldMk cId="2731611451" sldId="1746"/>
            <ac:spMk id="3" creationId="{139D8B71-F7DB-4AD5-969A-DAACD40BB1DC}"/>
          </ac:spMkLst>
        </pc:spChg>
      </pc:sldChg>
    </pc:docChg>
  </pc:docChgLst>
  <pc:docChgLst>
    <pc:chgData name="Rachel Shanahan" userId="f040db84-e77f-4ecf-8c51-c949212fcbd9" providerId="ADAL" clId="{003240FD-0434-40FC-8170-55FD73055A50}"/>
    <pc:docChg chg="custSel delSld modSld sldOrd modSection">
      <pc:chgData name="Rachel Shanahan" userId="f040db84-e77f-4ecf-8c51-c949212fcbd9" providerId="ADAL" clId="{003240FD-0434-40FC-8170-55FD73055A50}" dt="2022-04-26T08:07:23.974" v="527" actId="20577"/>
      <pc:docMkLst>
        <pc:docMk/>
      </pc:docMkLst>
      <pc:sldChg chg="modSp mod delCm">
        <pc:chgData name="Rachel Shanahan" userId="f040db84-e77f-4ecf-8c51-c949212fcbd9" providerId="ADAL" clId="{003240FD-0434-40FC-8170-55FD73055A50}" dt="2022-04-25T13:43:45.021" v="58" actId="6549"/>
        <pc:sldMkLst>
          <pc:docMk/>
          <pc:sldMk cId="766192302" sldId="262"/>
        </pc:sldMkLst>
        <pc:spChg chg="mod">
          <ac:chgData name="Rachel Shanahan" userId="f040db84-e77f-4ecf-8c51-c949212fcbd9" providerId="ADAL" clId="{003240FD-0434-40FC-8170-55FD73055A50}" dt="2022-04-25T13:43:45.021" v="58" actId="6549"/>
          <ac:spMkLst>
            <pc:docMk/>
            <pc:sldMk cId="766192302" sldId="262"/>
            <ac:spMk id="36" creationId="{205F53E9-5FBF-4C7C-BCB3-AE5C639B292B}"/>
          </ac:spMkLst>
        </pc:spChg>
      </pc:sldChg>
      <pc:sldChg chg="modSp mod">
        <pc:chgData name="Rachel Shanahan" userId="f040db84-e77f-4ecf-8c51-c949212fcbd9" providerId="ADAL" clId="{003240FD-0434-40FC-8170-55FD73055A50}" dt="2022-04-25T10:42:46.227" v="13" actId="20577"/>
        <pc:sldMkLst>
          <pc:docMk/>
          <pc:sldMk cId="786993962" sldId="1806"/>
        </pc:sldMkLst>
        <pc:spChg chg="mod">
          <ac:chgData name="Rachel Shanahan" userId="f040db84-e77f-4ecf-8c51-c949212fcbd9" providerId="ADAL" clId="{003240FD-0434-40FC-8170-55FD73055A50}" dt="2022-04-25T10:42:46.227" v="13" actId="20577"/>
          <ac:spMkLst>
            <pc:docMk/>
            <pc:sldMk cId="786993962" sldId="1806"/>
            <ac:spMk id="2" creationId="{4BFD9371-CF3A-4982-97B3-E519212A232B}"/>
          </ac:spMkLst>
        </pc:spChg>
      </pc:sldChg>
      <pc:sldChg chg="modSp mod">
        <pc:chgData name="Rachel Shanahan" userId="f040db84-e77f-4ecf-8c51-c949212fcbd9" providerId="ADAL" clId="{003240FD-0434-40FC-8170-55FD73055A50}" dt="2022-04-25T15:02:01.483" v="351" actId="20578"/>
        <pc:sldMkLst>
          <pc:docMk/>
          <pc:sldMk cId="1994176004" sldId="1821"/>
        </pc:sldMkLst>
        <pc:spChg chg="mod">
          <ac:chgData name="Rachel Shanahan" userId="f040db84-e77f-4ecf-8c51-c949212fcbd9" providerId="ADAL" clId="{003240FD-0434-40FC-8170-55FD73055A50}" dt="2022-04-25T15:02:01.483" v="351" actId="20578"/>
          <ac:spMkLst>
            <pc:docMk/>
            <pc:sldMk cId="1994176004" sldId="1821"/>
            <ac:spMk id="4" creationId="{52B19130-73C6-4452-BFBC-D49394AA7ADB}"/>
          </ac:spMkLst>
        </pc:spChg>
      </pc:sldChg>
      <pc:sldChg chg="del">
        <pc:chgData name="Rachel Shanahan" userId="f040db84-e77f-4ecf-8c51-c949212fcbd9" providerId="ADAL" clId="{003240FD-0434-40FC-8170-55FD73055A50}" dt="2022-04-25T13:48:13.972" v="191" actId="47"/>
        <pc:sldMkLst>
          <pc:docMk/>
          <pc:sldMk cId="2687220805" sldId="1822"/>
        </pc:sldMkLst>
      </pc:sldChg>
      <pc:sldChg chg="modSp mod">
        <pc:chgData name="Rachel Shanahan" userId="f040db84-e77f-4ecf-8c51-c949212fcbd9" providerId="ADAL" clId="{003240FD-0434-40FC-8170-55FD73055A50}" dt="2022-04-25T13:47:00.345" v="190" actId="20577"/>
        <pc:sldMkLst>
          <pc:docMk/>
          <pc:sldMk cId="1291126444" sldId="1836"/>
        </pc:sldMkLst>
        <pc:spChg chg="mod">
          <ac:chgData name="Rachel Shanahan" userId="f040db84-e77f-4ecf-8c51-c949212fcbd9" providerId="ADAL" clId="{003240FD-0434-40FC-8170-55FD73055A50}" dt="2022-04-25T13:47:00.345" v="190" actId="20577"/>
          <ac:spMkLst>
            <pc:docMk/>
            <pc:sldMk cId="1291126444" sldId="1836"/>
            <ac:spMk id="21" creationId="{6CDC6057-B702-4020-A21D-05340B335394}"/>
          </ac:spMkLst>
        </pc:spChg>
        <pc:spChg chg="mod">
          <ac:chgData name="Rachel Shanahan" userId="f040db84-e77f-4ecf-8c51-c949212fcbd9" providerId="ADAL" clId="{003240FD-0434-40FC-8170-55FD73055A50}" dt="2022-04-25T13:45:47.031" v="96" actId="6549"/>
          <ac:spMkLst>
            <pc:docMk/>
            <pc:sldMk cId="1291126444" sldId="1836"/>
            <ac:spMk id="22" creationId="{69F786FE-A11A-4CB6-B27B-2058A38F47BA}"/>
          </ac:spMkLst>
        </pc:spChg>
      </pc:sldChg>
      <pc:sldChg chg="modSp mod">
        <pc:chgData name="Rachel Shanahan" userId="f040db84-e77f-4ecf-8c51-c949212fcbd9" providerId="ADAL" clId="{003240FD-0434-40FC-8170-55FD73055A50}" dt="2022-04-25T13:48:41.612" v="201" actId="20577"/>
        <pc:sldMkLst>
          <pc:docMk/>
          <pc:sldMk cId="2195549577" sldId="1839"/>
        </pc:sldMkLst>
        <pc:spChg chg="mod">
          <ac:chgData name="Rachel Shanahan" userId="f040db84-e77f-4ecf-8c51-c949212fcbd9" providerId="ADAL" clId="{003240FD-0434-40FC-8170-55FD73055A50}" dt="2022-04-25T13:48:41.612" v="201" actId="20577"/>
          <ac:spMkLst>
            <pc:docMk/>
            <pc:sldMk cId="2195549577" sldId="1839"/>
            <ac:spMk id="27" creationId="{184EB768-119F-4B7A-814E-CA3DB96A6796}"/>
          </ac:spMkLst>
        </pc:spChg>
      </pc:sldChg>
      <pc:sldChg chg="ord">
        <pc:chgData name="Rachel Shanahan" userId="f040db84-e77f-4ecf-8c51-c949212fcbd9" providerId="ADAL" clId="{003240FD-0434-40FC-8170-55FD73055A50}" dt="2022-04-25T13:48:52.872" v="203"/>
        <pc:sldMkLst>
          <pc:docMk/>
          <pc:sldMk cId="705562396" sldId="1841"/>
        </pc:sldMkLst>
      </pc:sldChg>
      <pc:sldChg chg="modSp mod ord">
        <pc:chgData name="Rachel Shanahan" userId="f040db84-e77f-4ecf-8c51-c949212fcbd9" providerId="ADAL" clId="{003240FD-0434-40FC-8170-55FD73055A50}" dt="2022-04-25T15:01:46.090" v="349"/>
        <pc:sldMkLst>
          <pc:docMk/>
          <pc:sldMk cId="1067443645" sldId="1842"/>
        </pc:sldMkLst>
        <pc:spChg chg="mod">
          <ac:chgData name="Rachel Shanahan" userId="f040db84-e77f-4ecf-8c51-c949212fcbd9" providerId="ADAL" clId="{003240FD-0434-40FC-8170-55FD73055A50}" dt="2022-04-25T13:49:24.220" v="239" actId="14100"/>
          <ac:spMkLst>
            <pc:docMk/>
            <pc:sldMk cId="1067443645" sldId="1842"/>
            <ac:spMk id="15" creationId="{48696D0F-DFEC-4F6B-87B0-04F2AB5B35A6}"/>
          </ac:spMkLst>
        </pc:spChg>
      </pc:sldChg>
      <pc:sldChg chg="modSp mod delCm">
        <pc:chgData name="Rachel Shanahan" userId="f040db84-e77f-4ecf-8c51-c949212fcbd9" providerId="ADAL" clId="{003240FD-0434-40FC-8170-55FD73055A50}" dt="2022-04-25T13:49:57.858" v="257" actId="6549"/>
        <pc:sldMkLst>
          <pc:docMk/>
          <pc:sldMk cId="2511545180" sldId="1843"/>
        </pc:sldMkLst>
        <pc:spChg chg="mod">
          <ac:chgData name="Rachel Shanahan" userId="f040db84-e77f-4ecf-8c51-c949212fcbd9" providerId="ADAL" clId="{003240FD-0434-40FC-8170-55FD73055A50}" dt="2022-04-25T13:49:57.858" v="257" actId="6549"/>
          <ac:spMkLst>
            <pc:docMk/>
            <pc:sldMk cId="2511545180" sldId="1843"/>
            <ac:spMk id="36" creationId="{205F53E9-5FBF-4C7C-BCB3-AE5C639B292B}"/>
          </ac:spMkLst>
        </pc:spChg>
      </pc:sldChg>
      <pc:sldChg chg="modSp mod">
        <pc:chgData name="Rachel Shanahan" userId="f040db84-e77f-4ecf-8c51-c949212fcbd9" providerId="ADAL" clId="{003240FD-0434-40FC-8170-55FD73055A50}" dt="2022-04-25T13:50:52.142" v="286" actId="20577"/>
        <pc:sldMkLst>
          <pc:docMk/>
          <pc:sldMk cId="3545393011" sldId="1844"/>
        </pc:sldMkLst>
        <pc:spChg chg="mod">
          <ac:chgData name="Rachel Shanahan" userId="f040db84-e77f-4ecf-8c51-c949212fcbd9" providerId="ADAL" clId="{003240FD-0434-40FC-8170-55FD73055A50}" dt="2022-04-25T13:50:52.142" v="286" actId="20577"/>
          <ac:spMkLst>
            <pc:docMk/>
            <pc:sldMk cId="3545393011" sldId="1844"/>
            <ac:spMk id="20" creationId="{F4431B67-8443-4E98-8EB3-5276BECB18DB}"/>
          </ac:spMkLst>
        </pc:spChg>
      </pc:sldChg>
      <pc:sldChg chg="modSp">
        <pc:chgData name="Rachel Shanahan" userId="f040db84-e77f-4ecf-8c51-c949212fcbd9" providerId="ADAL" clId="{003240FD-0434-40FC-8170-55FD73055A50}" dt="2022-04-25T13:51:10.853" v="313" actId="20577"/>
        <pc:sldMkLst>
          <pc:docMk/>
          <pc:sldMk cId="4288692935" sldId="1845"/>
        </pc:sldMkLst>
        <pc:graphicFrameChg chg="mod">
          <ac:chgData name="Rachel Shanahan" userId="f040db84-e77f-4ecf-8c51-c949212fcbd9" providerId="ADAL" clId="{003240FD-0434-40FC-8170-55FD73055A50}" dt="2022-04-25T13:51:10.853" v="313" actId="20577"/>
          <ac:graphicFrameMkLst>
            <pc:docMk/>
            <pc:sldMk cId="4288692935" sldId="1845"/>
            <ac:graphicFrameMk id="81" creationId="{3AA6DAD5-F9F3-4131-A1C0-1D327DAD05FA}"/>
          </ac:graphicFrameMkLst>
        </pc:graphicFrameChg>
      </pc:sldChg>
      <pc:sldChg chg="modSp">
        <pc:chgData name="Rachel Shanahan" userId="f040db84-e77f-4ecf-8c51-c949212fcbd9" providerId="ADAL" clId="{003240FD-0434-40FC-8170-55FD73055A50}" dt="2022-04-25T10:42:58.823" v="40" actId="20577"/>
        <pc:sldMkLst>
          <pc:docMk/>
          <pc:sldMk cId="1299810302" sldId="1847"/>
        </pc:sldMkLst>
        <pc:graphicFrameChg chg="mod">
          <ac:chgData name="Rachel Shanahan" userId="f040db84-e77f-4ecf-8c51-c949212fcbd9" providerId="ADAL" clId="{003240FD-0434-40FC-8170-55FD73055A50}" dt="2022-04-25T10:42:58.823" v="40" actId="20577"/>
          <ac:graphicFrameMkLst>
            <pc:docMk/>
            <pc:sldMk cId="1299810302" sldId="1847"/>
            <ac:graphicFrameMk id="81" creationId="{3AA6DAD5-F9F3-4131-A1C0-1D327DAD05FA}"/>
          </ac:graphicFrameMkLst>
        </pc:graphicFrameChg>
      </pc:sldChg>
      <pc:sldChg chg="modSp mod">
        <pc:chgData name="Rachel Shanahan" userId="f040db84-e77f-4ecf-8c51-c949212fcbd9" providerId="ADAL" clId="{003240FD-0434-40FC-8170-55FD73055A50}" dt="2022-04-26T08:07:23.974" v="527" actId="20577"/>
        <pc:sldMkLst>
          <pc:docMk/>
          <pc:sldMk cId="3610746199" sldId="1849"/>
        </pc:sldMkLst>
        <pc:spChg chg="mod">
          <ac:chgData name="Rachel Shanahan" userId="f040db84-e77f-4ecf-8c51-c949212fcbd9" providerId="ADAL" clId="{003240FD-0434-40FC-8170-55FD73055A50}" dt="2022-04-26T08:07:23.974" v="527" actId="20577"/>
          <ac:spMkLst>
            <pc:docMk/>
            <pc:sldMk cId="3610746199" sldId="1849"/>
            <ac:spMk id="3" creationId="{8BCBD3B3-5271-48C2-A8CA-548CCA9F9C20}"/>
          </ac:spMkLst>
        </pc:spChg>
      </pc:sldChg>
    </pc:docChg>
  </pc:docChgLst>
  <pc:docChgLst>
    <pc:chgData name="Stevie-Jay Taylor" userId="28bb1f85-ecf3-44cd-b875-b7fd8b6ac9ea" providerId="ADAL" clId="{D3E8FFF7-3622-4883-98D2-3883C0C557E9}"/>
    <pc:docChg chg="modSld">
      <pc:chgData name="Stevie-Jay Taylor" userId="28bb1f85-ecf3-44cd-b875-b7fd8b6ac9ea" providerId="ADAL" clId="{D3E8FFF7-3622-4883-98D2-3883C0C557E9}" dt="2022-06-29T10:53:29.476" v="8" actId="20577"/>
      <pc:docMkLst>
        <pc:docMk/>
      </pc:docMkLst>
      <pc:sldChg chg="modSp mod">
        <pc:chgData name="Stevie-Jay Taylor" userId="28bb1f85-ecf3-44cd-b875-b7fd8b6ac9ea" providerId="ADAL" clId="{D3E8FFF7-3622-4883-98D2-3883C0C557E9}" dt="2022-06-29T10:53:29.476" v="8" actId="20577"/>
        <pc:sldMkLst>
          <pc:docMk/>
          <pc:sldMk cId="766192302" sldId="262"/>
        </pc:sldMkLst>
        <pc:spChg chg="mod">
          <ac:chgData name="Stevie-Jay Taylor" userId="28bb1f85-ecf3-44cd-b875-b7fd8b6ac9ea" providerId="ADAL" clId="{D3E8FFF7-3622-4883-98D2-3883C0C557E9}" dt="2022-06-29T10:53:29.476" v="8" actId="20577"/>
          <ac:spMkLst>
            <pc:docMk/>
            <pc:sldMk cId="766192302" sldId="262"/>
            <ac:spMk id="34" creationId="{13A519CE-101F-4CF3-8437-87B255E650CB}"/>
          </ac:spMkLst>
        </pc:spChg>
      </pc:sldChg>
    </pc:docChg>
  </pc:docChgLst>
  <pc:docChgLst>
    <pc:chgData name="Stevie-Jay Taylor" userId="28bb1f85-ecf3-44cd-b875-b7fd8b6ac9ea" providerId="ADAL" clId="{65E14C2F-7595-4838-9154-A8D937253E15}"/>
    <pc:docChg chg="modSld">
      <pc:chgData name="Stevie-Jay Taylor" userId="28bb1f85-ecf3-44cd-b875-b7fd8b6ac9ea" providerId="ADAL" clId="{65E14C2F-7595-4838-9154-A8D937253E15}" dt="2022-04-27T13:05:34.528" v="9" actId="20577"/>
      <pc:docMkLst>
        <pc:docMk/>
      </pc:docMkLst>
      <pc:sldChg chg="modNotesTx">
        <pc:chgData name="Stevie-Jay Taylor" userId="28bb1f85-ecf3-44cd-b875-b7fd8b6ac9ea" providerId="ADAL" clId="{65E14C2F-7595-4838-9154-A8D937253E15}" dt="2022-04-27T13:04:54.545" v="0" actId="20577"/>
        <pc:sldMkLst>
          <pc:docMk/>
          <pc:sldMk cId="786993962" sldId="1806"/>
        </pc:sldMkLst>
      </pc:sldChg>
      <pc:sldChg chg="modNotesTx">
        <pc:chgData name="Stevie-Jay Taylor" userId="28bb1f85-ecf3-44cd-b875-b7fd8b6ac9ea" providerId="ADAL" clId="{65E14C2F-7595-4838-9154-A8D937253E15}" dt="2022-04-27T13:05:06.430" v="2" actId="20577"/>
        <pc:sldMkLst>
          <pc:docMk/>
          <pc:sldMk cId="1784986269" sldId="1835"/>
        </pc:sldMkLst>
      </pc:sldChg>
      <pc:sldChg chg="modNotesTx">
        <pc:chgData name="Stevie-Jay Taylor" userId="28bb1f85-ecf3-44cd-b875-b7fd8b6ac9ea" providerId="ADAL" clId="{65E14C2F-7595-4838-9154-A8D937253E15}" dt="2022-04-27T13:05:09.809" v="3" actId="20577"/>
        <pc:sldMkLst>
          <pc:docMk/>
          <pc:sldMk cId="1291126444" sldId="1836"/>
        </pc:sldMkLst>
      </pc:sldChg>
      <pc:sldChg chg="modNotesTx">
        <pc:chgData name="Stevie-Jay Taylor" userId="28bb1f85-ecf3-44cd-b875-b7fd8b6ac9ea" providerId="ADAL" clId="{65E14C2F-7595-4838-9154-A8D937253E15}" dt="2022-04-27T13:05:15.030" v="4" actId="20577"/>
        <pc:sldMkLst>
          <pc:docMk/>
          <pc:sldMk cId="3527784848" sldId="1837"/>
        </pc:sldMkLst>
      </pc:sldChg>
      <pc:sldChg chg="modNotesTx">
        <pc:chgData name="Stevie-Jay Taylor" userId="28bb1f85-ecf3-44cd-b875-b7fd8b6ac9ea" providerId="ADAL" clId="{65E14C2F-7595-4838-9154-A8D937253E15}" dt="2022-04-27T13:05:18.065" v="5" actId="20577"/>
        <pc:sldMkLst>
          <pc:docMk/>
          <pc:sldMk cId="4145094093" sldId="1838"/>
        </pc:sldMkLst>
      </pc:sldChg>
      <pc:sldChg chg="modNotesTx">
        <pc:chgData name="Stevie-Jay Taylor" userId="28bb1f85-ecf3-44cd-b875-b7fd8b6ac9ea" providerId="ADAL" clId="{65E14C2F-7595-4838-9154-A8D937253E15}" dt="2022-04-27T13:05:20.423" v="6" actId="20577"/>
        <pc:sldMkLst>
          <pc:docMk/>
          <pc:sldMk cId="2195549577" sldId="1839"/>
        </pc:sldMkLst>
      </pc:sldChg>
      <pc:sldChg chg="modNotesTx">
        <pc:chgData name="Stevie-Jay Taylor" userId="28bb1f85-ecf3-44cd-b875-b7fd8b6ac9ea" providerId="ADAL" clId="{65E14C2F-7595-4838-9154-A8D937253E15}" dt="2022-04-27T13:05:26.539" v="8" actId="20577"/>
        <pc:sldMkLst>
          <pc:docMk/>
          <pc:sldMk cId="705562396" sldId="1841"/>
        </pc:sldMkLst>
      </pc:sldChg>
      <pc:sldChg chg="modNotesTx">
        <pc:chgData name="Stevie-Jay Taylor" userId="28bb1f85-ecf3-44cd-b875-b7fd8b6ac9ea" providerId="ADAL" clId="{65E14C2F-7595-4838-9154-A8D937253E15}" dt="2022-04-27T13:05:22.512" v="7" actId="20577"/>
        <pc:sldMkLst>
          <pc:docMk/>
          <pc:sldMk cId="1067443645" sldId="1842"/>
        </pc:sldMkLst>
      </pc:sldChg>
      <pc:sldChg chg="modNotesTx">
        <pc:chgData name="Stevie-Jay Taylor" userId="28bb1f85-ecf3-44cd-b875-b7fd8b6ac9ea" providerId="ADAL" clId="{65E14C2F-7595-4838-9154-A8D937253E15}" dt="2022-04-27T13:05:34.528" v="9" actId="20577"/>
        <pc:sldMkLst>
          <pc:docMk/>
          <pc:sldMk cId="4288692935" sldId="1845"/>
        </pc:sldMkLst>
      </pc:sldChg>
      <pc:sldChg chg="modNotesTx">
        <pc:chgData name="Stevie-Jay Taylor" userId="28bb1f85-ecf3-44cd-b875-b7fd8b6ac9ea" providerId="ADAL" clId="{65E14C2F-7595-4838-9154-A8D937253E15}" dt="2022-04-27T13:04:57.254" v="1" actId="20577"/>
        <pc:sldMkLst>
          <pc:docMk/>
          <pc:sldMk cId="1299810302" sldId="18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DE5AE-D701-46BC-AA2D-50A1B406AAA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D594CF-9E99-4EE4-B0AE-A487C4B8610C}">
      <dgm:prSet phldrT="[Text]"/>
      <dgm:spPr>
        <a:solidFill>
          <a:srgbClr val="69E1B3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Ofgem issues final decision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7A505838-51F0-4070-9B19-EB5168D94F21}" type="parTrans" cxnId="{5FECDE34-5801-46F9-B6AB-190D9A04E26A}">
      <dgm:prSet/>
      <dgm:spPr/>
      <dgm:t>
        <a:bodyPr/>
        <a:lstStyle/>
        <a:p>
          <a:endParaRPr lang="en-GB"/>
        </a:p>
      </dgm:t>
    </dgm:pt>
    <dgm:pt modelId="{2662C9E4-CEDB-48BC-86E3-F173AC3B2EC5}" type="sibTrans" cxnId="{5FECDE34-5801-46F9-B6AB-190D9A04E26A}">
      <dgm:prSet/>
      <dgm:spPr/>
      <dgm:t>
        <a:bodyPr/>
        <a:lstStyle/>
        <a:p>
          <a:endParaRPr lang="en-GB"/>
        </a:p>
      </dgm:t>
    </dgm:pt>
    <dgm:pt modelId="{450E13D0-9D22-4E9E-9045-CE1DB403FC16}">
      <dgm:prSet phldrT="[Text]"/>
      <dgm:spPr>
        <a:solidFill>
          <a:srgbClr val="69E1B3"/>
        </a:solidFill>
      </dgm:spPr>
      <dgm:t>
        <a:bodyPr/>
        <a:lstStyle/>
        <a:p>
          <a:r>
            <a:rPr lang="en-GB" dirty="0">
              <a:solidFill>
                <a:srgbClr val="520051"/>
              </a:solidFill>
              <a:latin typeface="Geomanist Book" panose="02000503000000020004" pitchFamily="50" charset="0"/>
            </a:rPr>
            <a:t>Stakeholder engagement sessions </a:t>
          </a:r>
        </a:p>
      </dgm:t>
    </dgm:pt>
    <dgm:pt modelId="{6F659F44-BA50-481B-948F-B0A5EACEA011}" type="parTrans" cxnId="{220FFB72-ACC7-4B80-BC30-32B6E951AB08}">
      <dgm:prSet/>
      <dgm:spPr/>
      <dgm:t>
        <a:bodyPr/>
        <a:lstStyle/>
        <a:p>
          <a:endParaRPr lang="en-GB"/>
        </a:p>
      </dgm:t>
    </dgm:pt>
    <dgm:pt modelId="{43B92378-4BDD-425F-8661-2E7CFEB9C69B}" type="sibTrans" cxnId="{220FFB72-ACC7-4B80-BC30-32B6E951AB08}">
      <dgm:prSet/>
      <dgm:spPr/>
      <dgm:t>
        <a:bodyPr/>
        <a:lstStyle/>
        <a:p>
          <a:endParaRPr lang="en-GB"/>
        </a:p>
      </dgm:t>
    </dgm:pt>
    <dgm:pt modelId="{0403065B-FC0E-4E36-AD37-88F118A16EAF}">
      <dgm:prSet phldrT="[Text]"/>
      <dgm:spPr>
        <a:solidFill>
          <a:srgbClr val="69E1B3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Brokers to submit joining paperwork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232F1B39-10F8-486A-A9B8-C5FE243E6E22}" type="parTrans" cxnId="{8C72FB72-CD42-49A6-8422-3590D8D91973}">
      <dgm:prSet/>
      <dgm:spPr/>
      <dgm:t>
        <a:bodyPr/>
        <a:lstStyle/>
        <a:p>
          <a:endParaRPr lang="en-GB"/>
        </a:p>
      </dgm:t>
    </dgm:pt>
    <dgm:pt modelId="{B1CAFD09-6E46-44F2-9D52-584C94444847}" type="sibTrans" cxnId="{8C72FB72-CD42-49A6-8422-3590D8D91973}">
      <dgm:prSet/>
      <dgm:spPr/>
      <dgm:t>
        <a:bodyPr/>
        <a:lstStyle/>
        <a:p>
          <a:endParaRPr lang="en-GB"/>
        </a:p>
      </dgm:t>
    </dgm:pt>
    <dgm:pt modelId="{78F94421-B577-4F57-AA7A-C3052C862CF0}">
      <dgm:prSet phldrT="[Text]"/>
      <dgm:spPr>
        <a:solidFill>
          <a:srgbClr val="00A88F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OS to review and check all paperwork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90446838-0592-48B4-A980-817556D58D01}" type="parTrans" cxnId="{128099C1-B45E-4941-A5EA-D8E7D7327648}">
      <dgm:prSet/>
      <dgm:spPr/>
      <dgm:t>
        <a:bodyPr/>
        <a:lstStyle/>
        <a:p>
          <a:endParaRPr lang="en-GB"/>
        </a:p>
      </dgm:t>
    </dgm:pt>
    <dgm:pt modelId="{E55DCB94-F459-4562-BBD1-EFD8857AE088}" type="sibTrans" cxnId="{128099C1-B45E-4941-A5EA-D8E7D7327648}">
      <dgm:prSet/>
      <dgm:spPr/>
      <dgm:t>
        <a:bodyPr/>
        <a:lstStyle/>
        <a:p>
          <a:endParaRPr lang="en-GB"/>
        </a:p>
      </dgm:t>
    </dgm:pt>
    <dgm:pt modelId="{C10CD1D8-D104-40A1-9504-B176082E8E9A}">
      <dgm:prSet phldrT="[Text]"/>
      <dgm:spPr>
        <a:solidFill>
          <a:srgbClr val="52005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eomanist Book" panose="02000503000000020004" pitchFamily="50" charset="0"/>
            </a:rPr>
            <a:t>Loaded onto the broker register</a:t>
          </a:r>
          <a:endParaRPr lang="en-GB" dirty="0">
            <a:solidFill>
              <a:schemeClr val="bg1"/>
            </a:solidFill>
            <a:latin typeface="Geomanist Book" panose="02000503000000020004" pitchFamily="50" charset="0"/>
          </a:endParaRPr>
        </a:p>
      </dgm:t>
    </dgm:pt>
    <dgm:pt modelId="{6AD06220-278C-486E-985F-E60AC3DAC221}" type="parTrans" cxnId="{8E0A039F-4643-489E-AA83-87261A934932}">
      <dgm:prSet/>
      <dgm:spPr/>
      <dgm:t>
        <a:bodyPr/>
        <a:lstStyle/>
        <a:p>
          <a:endParaRPr lang="en-GB"/>
        </a:p>
      </dgm:t>
    </dgm:pt>
    <dgm:pt modelId="{D14B506D-C3BE-47DD-AEC0-BDC25DF6AC01}" type="sibTrans" cxnId="{8E0A039F-4643-489E-AA83-87261A934932}">
      <dgm:prSet/>
      <dgm:spPr/>
      <dgm:t>
        <a:bodyPr/>
        <a:lstStyle/>
        <a:p>
          <a:endParaRPr lang="en-GB"/>
        </a:p>
      </dgm:t>
    </dgm:pt>
    <dgm:pt modelId="{2EBE946C-5529-4078-96B0-C0A79F7AF5EA}">
      <dgm:prSet phldrT="[Text]"/>
      <dgm:spPr>
        <a:solidFill>
          <a:srgbClr val="52005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Geomanist Book" panose="02000503000000020004" pitchFamily="50" charset="0"/>
            </a:rPr>
            <a:t>1</a:t>
          </a:r>
          <a:r>
            <a:rPr lang="en-GB" baseline="30000" dirty="0">
              <a:solidFill>
                <a:schemeClr val="bg1"/>
              </a:solidFill>
              <a:latin typeface="Geomanist Book" panose="02000503000000020004" pitchFamily="50" charset="0"/>
            </a:rPr>
            <a:t>st</a:t>
          </a:r>
          <a:r>
            <a:rPr lang="en-GB" dirty="0">
              <a:solidFill>
                <a:schemeClr val="bg1"/>
              </a:solidFill>
              <a:latin typeface="Geomanist Book" panose="02000503000000020004" pitchFamily="50" charset="0"/>
            </a:rPr>
            <a:t> December Scheme Launch</a:t>
          </a:r>
        </a:p>
      </dgm:t>
    </dgm:pt>
    <dgm:pt modelId="{5EEE8255-A860-46C0-B32F-E2CCB170EF3A}" type="parTrans" cxnId="{3B825EF4-1E1B-4BEB-834C-ACACC971B298}">
      <dgm:prSet/>
      <dgm:spPr/>
      <dgm:t>
        <a:bodyPr/>
        <a:lstStyle/>
        <a:p>
          <a:endParaRPr lang="en-GB"/>
        </a:p>
      </dgm:t>
    </dgm:pt>
    <dgm:pt modelId="{EBAF87F5-1ADD-497D-BB7D-304A7C0891F4}" type="sibTrans" cxnId="{3B825EF4-1E1B-4BEB-834C-ACACC971B298}">
      <dgm:prSet/>
      <dgm:spPr/>
      <dgm:t>
        <a:bodyPr/>
        <a:lstStyle/>
        <a:p>
          <a:endParaRPr lang="en-GB"/>
        </a:p>
      </dgm:t>
    </dgm:pt>
    <dgm:pt modelId="{8CDB94C4-0977-4643-B7EC-271701B85B55}">
      <dgm:prSet phldrT="[Text]"/>
      <dgm:spPr>
        <a:solidFill>
          <a:srgbClr val="00A88F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Accepted onto scheme and invoices sent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2E6A79DE-6B00-43DB-AA31-EBB609804DA9}" type="sibTrans" cxnId="{2586609F-D0CA-46A0-8531-F78FBA7FAFFE}">
      <dgm:prSet/>
      <dgm:spPr/>
      <dgm:t>
        <a:bodyPr/>
        <a:lstStyle/>
        <a:p>
          <a:endParaRPr lang="en-GB"/>
        </a:p>
      </dgm:t>
    </dgm:pt>
    <dgm:pt modelId="{9AC93189-4CB5-44BC-835E-27E763CD1CC6}" type="parTrans" cxnId="{2586609F-D0CA-46A0-8531-F78FBA7FAFFE}">
      <dgm:prSet/>
      <dgm:spPr/>
      <dgm:t>
        <a:bodyPr/>
        <a:lstStyle/>
        <a:p>
          <a:endParaRPr lang="en-GB"/>
        </a:p>
      </dgm:t>
    </dgm:pt>
    <dgm:pt modelId="{3235C20C-DC32-4874-8591-B0DD269DFBFF}" type="pres">
      <dgm:prSet presAssocID="{A77DE5AE-D701-46BC-AA2D-50A1B406AAA6}" presName="Name0" presStyleCnt="0">
        <dgm:presLayoutVars>
          <dgm:dir/>
          <dgm:animLvl val="lvl"/>
          <dgm:resizeHandles val="exact"/>
        </dgm:presLayoutVars>
      </dgm:prSet>
      <dgm:spPr/>
    </dgm:pt>
    <dgm:pt modelId="{29D6582A-3DFF-4CF3-A9CF-A7EDF2041BD2}" type="pres">
      <dgm:prSet presAssocID="{71D594CF-9E99-4EE4-B0AE-A487C4B8610C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4683C9C-7BF4-4607-BB18-0B9BBC60414B}" type="pres">
      <dgm:prSet presAssocID="{2662C9E4-CEDB-48BC-86E3-F173AC3B2EC5}" presName="parTxOnlySpace" presStyleCnt="0"/>
      <dgm:spPr/>
    </dgm:pt>
    <dgm:pt modelId="{5B6CEDF1-6F5F-443B-A574-9629308EAF36}" type="pres">
      <dgm:prSet presAssocID="{450E13D0-9D22-4E9E-9045-CE1DB403FC1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D338BDE7-7EE8-4D9C-941A-CFABBAD6C7C2}" type="pres">
      <dgm:prSet presAssocID="{43B92378-4BDD-425F-8661-2E7CFEB9C69B}" presName="parTxOnlySpace" presStyleCnt="0"/>
      <dgm:spPr/>
    </dgm:pt>
    <dgm:pt modelId="{7F19A0CC-A29D-45B2-8744-21705E3F66FB}" type="pres">
      <dgm:prSet presAssocID="{0403065B-FC0E-4E36-AD37-88F118A16EAF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842765C6-67ED-432A-A2D2-BEE43476051F}" type="pres">
      <dgm:prSet presAssocID="{B1CAFD09-6E46-44F2-9D52-584C94444847}" presName="parTxOnlySpace" presStyleCnt="0"/>
      <dgm:spPr/>
    </dgm:pt>
    <dgm:pt modelId="{047533A5-3EC4-49CC-BDCB-219E58D01A13}" type="pres">
      <dgm:prSet presAssocID="{78F94421-B577-4F57-AA7A-C3052C862CF0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0CF151C-3EF1-4315-BB4E-A569C7A90A18}" type="pres">
      <dgm:prSet presAssocID="{E55DCB94-F459-4562-BBD1-EFD8857AE088}" presName="parTxOnlySpace" presStyleCnt="0"/>
      <dgm:spPr/>
    </dgm:pt>
    <dgm:pt modelId="{4A1696A3-F574-473F-95F0-348DAE8C29F3}" type="pres">
      <dgm:prSet presAssocID="{8CDB94C4-0977-4643-B7EC-271701B85B5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ED1FC2C4-6652-48B7-850B-70E337506BDE}" type="pres">
      <dgm:prSet presAssocID="{2E6A79DE-6B00-43DB-AA31-EBB609804DA9}" presName="parTxOnlySpace" presStyleCnt="0"/>
      <dgm:spPr/>
    </dgm:pt>
    <dgm:pt modelId="{046C9A9D-7FF4-433F-BE9D-6C69AE5CC679}" type="pres">
      <dgm:prSet presAssocID="{C10CD1D8-D104-40A1-9504-B176082E8E9A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40E5400-1828-4FC3-BF40-90C15B4CE07C}" type="pres">
      <dgm:prSet presAssocID="{D14B506D-C3BE-47DD-AEC0-BDC25DF6AC01}" presName="parTxOnlySpace" presStyleCnt="0"/>
      <dgm:spPr/>
    </dgm:pt>
    <dgm:pt modelId="{FA883B20-3640-433C-A763-79761BAC0FF4}" type="pres">
      <dgm:prSet presAssocID="{2EBE946C-5529-4078-96B0-C0A79F7AF5EA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F69E1910-0D7B-4933-81ED-C9908A25ADAD}" type="presOf" srcId="{450E13D0-9D22-4E9E-9045-CE1DB403FC16}" destId="{5B6CEDF1-6F5F-443B-A574-9629308EAF36}" srcOrd="0" destOrd="0" presId="urn:microsoft.com/office/officeart/2005/8/layout/chevron1"/>
    <dgm:cxn modelId="{99168B19-8816-4CB3-9890-89D5D3F8AC93}" type="presOf" srcId="{2EBE946C-5529-4078-96B0-C0A79F7AF5EA}" destId="{FA883B20-3640-433C-A763-79761BAC0FF4}" srcOrd="0" destOrd="0" presId="urn:microsoft.com/office/officeart/2005/8/layout/chevron1"/>
    <dgm:cxn modelId="{6BB2A11D-D335-4E5B-B229-07EE11108F91}" type="presOf" srcId="{8CDB94C4-0977-4643-B7EC-271701B85B55}" destId="{4A1696A3-F574-473F-95F0-348DAE8C29F3}" srcOrd="0" destOrd="0" presId="urn:microsoft.com/office/officeart/2005/8/layout/chevron1"/>
    <dgm:cxn modelId="{7565C326-20C7-439E-B040-8225426A1592}" type="presOf" srcId="{0403065B-FC0E-4E36-AD37-88F118A16EAF}" destId="{7F19A0CC-A29D-45B2-8744-21705E3F66FB}" srcOrd="0" destOrd="0" presId="urn:microsoft.com/office/officeart/2005/8/layout/chevron1"/>
    <dgm:cxn modelId="{5FECDE34-5801-46F9-B6AB-190D9A04E26A}" srcId="{A77DE5AE-D701-46BC-AA2D-50A1B406AAA6}" destId="{71D594CF-9E99-4EE4-B0AE-A487C4B8610C}" srcOrd="0" destOrd="0" parTransId="{7A505838-51F0-4070-9B19-EB5168D94F21}" sibTransId="{2662C9E4-CEDB-48BC-86E3-F173AC3B2EC5}"/>
    <dgm:cxn modelId="{BC476D36-3653-4765-8EEA-62E373E7C112}" type="presOf" srcId="{78F94421-B577-4F57-AA7A-C3052C862CF0}" destId="{047533A5-3EC4-49CC-BDCB-219E58D01A13}" srcOrd="0" destOrd="0" presId="urn:microsoft.com/office/officeart/2005/8/layout/chevron1"/>
    <dgm:cxn modelId="{220FFB72-ACC7-4B80-BC30-32B6E951AB08}" srcId="{A77DE5AE-D701-46BC-AA2D-50A1B406AAA6}" destId="{450E13D0-9D22-4E9E-9045-CE1DB403FC16}" srcOrd="1" destOrd="0" parTransId="{6F659F44-BA50-481B-948F-B0A5EACEA011}" sibTransId="{43B92378-4BDD-425F-8661-2E7CFEB9C69B}"/>
    <dgm:cxn modelId="{8C72FB72-CD42-49A6-8422-3590D8D91973}" srcId="{A77DE5AE-D701-46BC-AA2D-50A1B406AAA6}" destId="{0403065B-FC0E-4E36-AD37-88F118A16EAF}" srcOrd="2" destOrd="0" parTransId="{232F1B39-10F8-486A-A9B8-C5FE243E6E22}" sibTransId="{B1CAFD09-6E46-44F2-9D52-584C94444847}"/>
    <dgm:cxn modelId="{8E0A039F-4643-489E-AA83-87261A934932}" srcId="{A77DE5AE-D701-46BC-AA2D-50A1B406AAA6}" destId="{C10CD1D8-D104-40A1-9504-B176082E8E9A}" srcOrd="5" destOrd="0" parTransId="{6AD06220-278C-486E-985F-E60AC3DAC221}" sibTransId="{D14B506D-C3BE-47DD-AEC0-BDC25DF6AC01}"/>
    <dgm:cxn modelId="{2586609F-D0CA-46A0-8531-F78FBA7FAFFE}" srcId="{A77DE5AE-D701-46BC-AA2D-50A1B406AAA6}" destId="{8CDB94C4-0977-4643-B7EC-271701B85B55}" srcOrd="4" destOrd="0" parTransId="{9AC93189-4CB5-44BC-835E-27E763CD1CC6}" sibTransId="{2E6A79DE-6B00-43DB-AA31-EBB609804DA9}"/>
    <dgm:cxn modelId="{7AE35DAF-2E1C-4C80-A8D4-22449DD8D195}" type="presOf" srcId="{A77DE5AE-D701-46BC-AA2D-50A1B406AAA6}" destId="{3235C20C-DC32-4874-8591-B0DD269DFBFF}" srcOrd="0" destOrd="0" presId="urn:microsoft.com/office/officeart/2005/8/layout/chevron1"/>
    <dgm:cxn modelId="{128099C1-B45E-4941-A5EA-D8E7D7327648}" srcId="{A77DE5AE-D701-46BC-AA2D-50A1B406AAA6}" destId="{78F94421-B577-4F57-AA7A-C3052C862CF0}" srcOrd="3" destOrd="0" parTransId="{90446838-0592-48B4-A980-817556D58D01}" sibTransId="{E55DCB94-F459-4562-BBD1-EFD8857AE088}"/>
    <dgm:cxn modelId="{E62A91E0-4EBD-422C-BE83-01BDA0D7FC9C}" type="presOf" srcId="{71D594CF-9E99-4EE4-B0AE-A487C4B8610C}" destId="{29D6582A-3DFF-4CF3-A9CF-A7EDF2041BD2}" srcOrd="0" destOrd="0" presId="urn:microsoft.com/office/officeart/2005/8/layout/chevron1"/>
    <dgm:cxn modelId="{F46F78EB-04C5-47B2-9F56-4590A9813B16}" type="presOf" srcId="{C10CD1D8-D104-40A1-9504-B176082E8E9A}" destId="{046C9A9D-7FF4-433F-BE9D-6C69AE5CC679}" srcOrd="0" destOrd="0" presId="urn:microsoft.com/office/officeart/2005/8/layout/chevron1"/>
    <dgm:cxn modelId="{3B825EF4-1E1B-4BEB-834C-ACACC971B298}" srcId="{A77DE5AE-D701-46BC-AA2D-50A1B406AAA6}" destId="{2EBE946C-5529-4078-96B0-C0A79F7AF5EA}" srcOrd="6" destOrd="0" parTransId="{5EEE8255-A860-46C0-B32F-E2CCB170EF3A}" sibTransId="{EBAF87F5-1ADD-497D-BB7D-304A7C0891F4}"/>
    <dgm:cxn modelId="{7563327D-AC46-4522-809B-780C5824F378}" type="presParOf" srcId="{3235C20C-DC32-4874-8591-B0DD269DFBFF}" destId="{29D6582A-3DFF-4CF3-A9CF-A7EDF2041BD2}" srcOrd="0" destOrd="0" presId="urn:microsoft.com/office/officeart/2005/8/layout/chevron1"/>
    <dgm:cxn modelId="{878C06F7-BC99-4FDC-9426-C85B5DBB1A16}" type="presParOf" srcId="{3235C20C-DC32-4874-8591-B0DD269DFBFF}" destId="{54683C9C-7BF4-4607-BB18-0B9BBC60414B}" srcOrd="1" destOrd="0" presId="urn:microsoft.com/office/officeart/2005/8/layout/chevron1"/>
    <dgm:cxn modelId="{2E778253-3C8F-4B67-AC1B-207287A4BE27}" type="presParOf" srcId="{3235C20C-DC32-4874-8591-B0DD269DFBFF}" destId="{5B6CEDF1-6F5F-443B-A574-9629308EAF36}" srcOrd="2" destOrd="0" presId="urn:microsoft.com/office/officeart/2005/8/layout/chevron1"/>
    <dgm:cxn modelId="{087F114C-88C3-444D-8764-791FCBB99E22}" type="presParOf" srcId="{3235C20C-DC32-4874-8591-B0DD269DFBFF}" destId="{D338BDE7-7EE8-4D9C-941A-CFABBAD6C7C2}" srcOrd="3" destOrd="0" presId="urn:microsoft.com/office/officeart/2005/8/layout/chevron1"/>
    <dgm:cxn modelId="{54A09421-80C7-4711-984C-490C9C9BE9F8}" type="presParOf" srcId="{3235C20C-DC32-4874-8591-B0DD269DFBFF}" destId="{7F19A0CC-A29D-45B2-8744-21705E3F66FB}" srcOrd="4" destOrd="0" presId="urn:microsoft.com/office/officeart/2005/8/layout/chevron1"/>
    <dgm:cxn modelId="{BEE9F8F1-D186-44F7-B0C6-AC83415B1682}" type="presParOf" srcId="{3235C20C-DC32-4874-8591-B0DD269DFBFF}" destId="{842765C6-67ED-432A-A2D2-BEE43476051F}" srcOrd="5" destOrd="0" presId="urn:microsoft.com/office/officeart/2005/8/layout/chevron1"/>
    <dgm:cxn modelId="{427F22C7-11C3-48A9-ABD0-1B88B397813A}" type="presParOf" srcId="{3235C20C-DC32-4874-8591-B0DD269DFBFF}" destId="{047533A5-3EC4-49CC-BDCB-219E58D01A13}" srcOrd="6" destOrd="0" presId="urn:microsoft.com/office/officeart/2005/8/layout/chevron1"/>
    <dgm:cxn modelId="{563D9168-EC09-40D1-B519-4B94619EB501}" type="presParOf" srcId="{3235C20C-DC32-4874-8591-B0DD269DFBFF}" destId="{40CF151C-3EF1-4315-BB4E-A569C7A90A18}" srcOrd="7" destOrd="0" presId="urn:microsoft.com/office/officeart/2005/8/layout/chevron1"/>
    <dgm:cxn modelId="{0869488C-1050-45EA-8573-D12D9FFEC63D}" type="presParOf" srcId="{3235C20C-DC32-4874-8591-B0DD269DFBFF}" destId="{4A1696A3-F574-473F-95F0-348DAE8C29F3}" srcOrd="8" destOrd="0" presId="urn:microsoft.com/office/officeart/2005/8/layout/chevron1"/>
    <dgm:cxn modelId="{688DD792-058B-447B-9FBD-B55440BD3376}" type="presParOf" srcId="{3235C20C-DC32-4874-8591-B0DD269DFBFF}" destId="{ED1FC2C4-6652-48B7-850B-70E337506BDE}" srcOrd="9" destOrd="0" presId="urn:microsoft.com/office/officeart/2005/8/layout/chevron1"/>
    <dgm:cxn modelId="{A9507742-5184-42C9-9830-14BCBAEFBB02}" type="presParOf" srcId="{3235C20C-DC32-4874-8591-B0DD269DFBFF}" destId="{046C9A9D-7FF4-433F-BE9D-6C69AE5CC679}" srcOrd="10" destOrd="0" presId="urn:microsoft.com/office/officeart/2005/8/layout/chevron1"/>
    <dgm:cxn modelId="{21D5F1EE-5E3F-4FEF-9044-A565022E1A91}" type="presParOf" srcId="{3235C20C-DC32-4874-8591-B0DD269DFBFF}" destId="{340E5400-1828-4FC3-BF40-90C15B4CE07C}" srcOrd="11" destOrd="0" presId="urn:microsoft.com/office/officeart/2005/8/layout/chevron1"/>
    <dgm:cxn modelId="{5A9F54C2-6D96-4ADE-A578-DA26A1498F07}" type="presParOf" srcId="{3235C20C-DC32-4874-8591-B0DD269DFBFF}" destId="{FA883B20-3640-433C-A763-79761BAC0FF4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DE5AE-D701-46BC-AA2D-50A1B406AAA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D594CF-9E99-4EE4-B0AE-A487C4B8610C}">
      <dgm:prSet phldrT="[Text]"/>
      <dgm:spPr>
        <a:solidFill>
          <a:srgbClr val="69E1B3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Ofgem issues final decision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7A505838-51F0-4070-9B19-EB5168D94F21}" type="parTrans" cxnId="{5FECDE34-5801-46F9-B6AB-190D9A04E26A}">
      <dgm:prSet/>
      <dgm:spPr/>
      <dgm:t>
        <a:bodyPr/>
        <a:lstStyle/>
        <a:p>
          <a:endParaRPr lang="en-GB"/>
        </a:p>
      </dgm:t>
    </dgm:pt>
    <dgm:pt modelId="{2662C9E4-CEDB-48BC-86E3-F173AC3B2EC5}" type="sibTrans" cxnId="{5FECDE34-5801-46F9-B6AB-190D9A04E26A}">
      <dgm:prSet/>
      <dgm:spPr/>
      <dgm:t>
        <a:bodyPr/>
        <a:lstStyle/>
        <a:p>
          <a:endParaRPr lang="en-GB"/>
        </a:p>
      </dgm:t>
    </dgm:pt>
    <dgm:pt modelId="{450E13D0-9D22-4E9E-9045-CE1DB403FC16}">
      <dgm:prSet phldrT="[Text]"/>
      <dgm:spPr>
        <a:solidFill>
          <a:srgbClr val="69E1B3"/>
        </a:solidFill>
      </dgm:spPr>
      <dgm:t>
        <a:bodyPr/>
        <a:lstStyle/>
        <a:p>
          <a:r>
            <a:rPr lang="en-GB" dirty="0">
              <a:solidFill>
                <a:srgbClr val="520051"/>
              </a:solidFill>
              <a:latin typeface="Geomanist Book" panose="02000503000000020004" pitchFamily="50" charset="0"/>
            </a:rPr>
            <a:t>Stakeholder engagement sessions </a:t>
          </a:r>
        </a:p>
      </dgm:t>
    </dgm:pt>
    <dgm:pt modelId="{6F659F44-BA50-481B-948F-B0A5EACEA011}" type="parTrans" cxnId="{220FFB72-ACC7-4B80-BC30-32B6E951AB08}">
      <dgm:prSet/>
      <dgm:spPr/>
      <dgm:t>
        <a:bodyPr/>
        <a:lstStyle/>
        <a:p>
          <a:endParaRPr lang="en-GB"/>
        </a:p>
      </dgm:t>
    </dgm:pt>
    <dgm:pt modelId="{43B92378-4BDD-425F-8661-2E7CFEB9C69B}" type="sibTrans" cxnId="{220FFB72-ACC7-4B80-BC30-32B6E951AB08}">
      <dgm:prSet/>
      <dgm:spPr/>
      <dgm:t>
        <a:bodyPr/>
        <a:lstStyle/>
        <a:p>
          <a:endParaRPr lang="en-GB"/>
        </a:p>
      </dgm:t>
    </dgm:pt>
    <dgm:pt modelId="{0403065B-FC0E-4E36-AD37-88F118A16EAF}">
      <dgm:prSet phldrT="[Text]"/>
      <dgm:spPr>
        <a:solidFill>
          <a:srgbClr val="69E1B3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Brokers to submit joining paperwork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232F1B39-10F8-486A-A9B8-C5FE243E6E22}" type="parTrans" cxnId="{8C72FB72-CD42-49A6-8422-3590D8D91973}">
      <dgm:prSet/>
      <dgm:spPr/>
      <dgm:t>
        <a:bodyPr/>
        <a:lstStyle/>
        <a:p>
          <a:endParaRPr lang="en-GB"/>
        </a:p>
      </dgm:t>
    </dgm:pt>
    <dgm:pt modelId="{B1CAFD09-6E46-44F2-9D52-584C94444847}" type="sibTrans" cxnId="{8C72FB72-CD42-49A6-8422-3590D8D91973}">
      <dgm:prSet/>
      <dgm:spPr/>
      <dgm:t>
        <a:bodyPr/>
        <a:lstStyle/>
        <a:p>
          <a:endParaRPr lang="en-GB"/>
        </a:p>
      </dgm:t>
    </dgm:pt>
    <dgm:pt modelId="{78F94421-B577-4F57-AA7A-C3052C862CF0}">
      <dgm:prSet phldrT="[Text]"/>
      <dgm:spPr>
        <a:solidFill>
          <a:srgbClr val="00A88F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OS to review and check all paperwork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90446838-0592-48B4-A980-817556D58D01}" type="parTrans" cxnId="{128099C1-B45E-4941-A5EA-D8E7D7327648}">
      <dgm:prSet/>
      <dgm:spPr/>
      <dgm:t>
        <a:bodyPr/>
        <a:lstStyle/>
        <a:p>
          <a:endParaRPr lang="en-GB"/>
        </a:p>
      </dgm:t>
    </dgm:pt>
    <dgm:pt modelId="{E55DCB94-F459-4562-BBD1-EFD8857AE088}" type="sibTrans" cxnId="{128099C1-B45E-4941-A5EA-D8E7D7327648}">
      <dgm:prSet/>
      <dgm:spPr/>
      <dgm:t>
        <a:bodyPr/>
        <a:lstStyle/>
        <a:p>
          <a:endParaRPr lang="en-GB"/>
        </a:p>
      </dgm:t>
    </dgm:pt>
    <dgm:pt modelId="{C10CD1D8-D104-40A1-9504-B176082E8E9A}">
      <dgm:prSet phldrT="[Text]"/>
      <dgm:spPr>
        <a:solidFill>
          <a:srgbClr val="52005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Geomanist Book" panose="02000503000000020004" pitchFamily="50" charset="0"/>
            </a:rPr>
            <a:t>Loaded onto the broker register</a:t>
          </a:r>
          <a:endParaRPr lang="en-GB" dirty="0">
            <a:solidFill>
              <a:schemeClr val="bg1"/>
            </a:solidFill>
            <a:latin typeface="Geomanist Book" panose="02000503000000020004" pitchFamily="50" charset="0"/>
          </a:endParaRPr>
        </a:p>
      </dgm:t>
    </dgm:pt>
    <dgm:pt modelId="{6AD06220-278C-486E-985F-E60AC3DAC221}" type="parTrans" cxnId="{8E0A039F-4643-489E-AA83-87261A934932}">
      <dgm:prSet/>
      <dgm:spPr/>
      <dgm:t>
        <a:bodyPr/>
        <a:lstStyle/>
        <a:p>
          <a:endParaRPr lang="en-GB"/>
        </a:p>
      </dgm:t>
    </dgm:pt>
    <dgm:pt modelId="{D14B506D-C3BE-47DD-AEC0-BDC25DF6AC01}" type="sibTrans" cxnId="{8E0A039F-4643-489E-AA83-87261A934932}">
      <dgm:prSet/>
      <dgm:spPr/>
      <dgm:t>
        <a:bodyPr/>
        <a:lstStyle/>
        <a:p>
          <a:endParaRPr lang="en-GB"/>
        </a:p>
      </dgm:t>
    </dgm:pt>
    <dgm:pt modelId="{2EBE946C-5529-4078-96B0-C0A79F7AF5EA}">
      <dgm:prSet phldrT="[Text]"/>
      <dgm:spPr>
        <a:solidFill>
          <a:srgbClr val="52005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Geomanist Book" panose="02000503000000020004" pitchFamily="50" charset="0"/>
            </a:rPr>
            <a:t>1</a:t>
          </a:r>
          <a:r>
            <a:rPr lang="en-GB" baseline="30000" dirty="0">
              <a:solidFill>
                <a:schemeClr val="bg1"/>
              </a:solidFill>
              <a:latin typeface="Geomanist Book" panose="02000503000000020004" pitchFamily="50" charset="0"/>
            </a:rPr>
            <a:t>st</a:t>
          </a:r>
          <a:r>
            <a:rPr lang="en-GB" dirty="0">
              <a:solidFill>
                <a:schemeClr val="bg1"/>
              </a:solidFill>
              <a:latin typeface="Geomanist Book" panose="02000503000000020004" pitchFamily="50" charset="0"/>
            </a:rPr>
            <a:t> December Scheme Launch</a:t>
          </a:r>
        </a:p>
      </dgm:t>
    </dgm:pt>
    <dgm:pt modelId="{5EEE8255-A860-46C0-B32F-E2CCB170EF3A}" type="parTrans" cxnId="{3B825EF4-1E1B-4BEB-834C-ACACC971B298}">
      <dgm:prSet/>
      <dgm:spPr/>
      <dgm:t>
        <a:bodyPr/>
        <a:lstStyle/>
        <a:p>
          <a:endParaRPr lang="en-GB"/>
        </a:p>
      </dgm:t>
    </dgm:pt>
    <dgm:pt modelId="{EBAF87F5-1ADD-497D-BB7D-304A7C0891F4}" type="sibTrans" cxnId="{3B825EF4-1E1B-4BEB-834C-ACACC971B298}">
      <dgm:prSet/>
      <dgm:spPr/>
      <dgm:t>
        <a:bodyPr/>
        <a:lstStyle/>
        <a:p>
          <a:endParaRPr lang="en-GB"/>
        </a:p>
      </dgm:t>
    </dgm:pt>
    <dgm:pt modelId="{8CDB94C4-0977-4643-B7EC-271701B85B55}">
      <dgm:prSet phldrT="[Text]"/>
      <dgm:spPr>
        <a:solidFill>
          <a:srgbClr val="00A88F"/>
        </a:solidFill>
      </dgm:spPr>
      <dgm:t>
        <a:bodyPr/>
        <a:lstStyle/>
        <a:p>
          <a:r>
            <a:rPr lang="en-US" dirty="0">
              <a:solidFill>
                <a:srgbClr val="520051"/>
              </a:solidFill>
              <a:latin typeface="Geomanist Book" panose="02000503000000020004" pitchFamily="50" charset="0"/>
            </a:rPr>
            <a:t>Accepted onto scheme and invoices sent</a:t>
          </a:r>
          <a:endParaRPr lang="en-GB" dirty="0">
            <a:solidFill>
              <a:srgbClr val="520051"/>
            </a:solidFill>
            <a:latin typeface="Geomanist Book" panose="02000503000000020004" pitchFamily="50" charset="0"/>
          </a:endParaRPr>
        </a:p>
      </dgm:t>
    </dgm:pt>
    <dgm:pt modelId="{2E6A79DE-6B00-43DB-AA31-EBB609804DA9}" type="sibTrans" cxnId="{2586609F-D0CA-46A0-8531-F78FBA7FAFFE}">
      <dgm:prSet/>
      <dgm:spPr/>
      <dgm:t>
        <a:bodyPr/>
        <a:lstStyle/>
        <a:p>
          <a:endParaRPr lang="en-GB"/>
        </a:p>
      </dgm:t>
    </dgm:pt>
    <dgm:pt modelId="{9AC93189-4CB5-44BC-835E-27E763CD1CC6}" type="parTrans" cxnId="{2586609F-D0CA-46A0-8531-F78FBA7FAFFE}">
      <dgm:prSet/>
      <dgm:spPr/>
      <dgm:t>
        <a:bodyPr/>
        <a:lstStyle/>
        <a:p>
          <a:endParaRPr lang="en-GB"/>
        </a:p>
      </dgm:t>
    </dgm:pt>
    <dgm:pt modelId="{3235C20C-DC32-4874-8591-B0DD269DFBFF}" type="pres">
      <dgm:prSet presAssocID="{A77DE5AE-D701-46BC-AA2D-50A1B406AAA6}" presName="Name0" presStyleCnt="0">
        <dgm:presLayoutVars>
          <dgm:dir/>
          <dgm:animLvl val="lvl"/>
          <dgm:resizeHandles val="exact"/>
        </dgm:presLayoutVars>
      </dgm:prSet>
      <dgm:spPr/>
    </dgm:pt>
    <dgm:pt modelId="{29D6582A-3DFF-4CF3-A9CF-A7EDF2041BD2}" type="pres">
      <dgm:prSet presAssocID="{71D594CF-9E99-4EE4-B0AE-A487C4B8610C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4683C9C-7BF4-4607-BB18-0B9BBC60414B}" type="pres">
      <dgm:prSet presAssocID="{2662C9E4-CEDB-48BC-86E3-F173AC3B2EC5}" presName="parTxOnlySpace" presStyleCnt="0"/>
      <dgm:spPr/>
    </dgm:pt>
    <dgm:pt modelId="{5B6CEDF1-6F5F-443B-A574-9629308EAF36}" type="pres">
      <dgm:prSet presAssocID="{450E13D0-9D22-4E9E-9045-CE1DB403FC1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D338BDE7-7EE8-4D9C-941A-CFABBAD6C7C2}" type="pres">
      <dgm:prSet presAssocID="{43B92378-4BDD-425F-8661-2E7CFEB9C69B}" presName="parTxOnlySpace" presStyleCnt="0"/>
      <dgm:spPr/>
    </dgm:pt>
    <dgm:pt modelId="{7F19A0CC-A29D-45B2-8744-21705E3F66FB}" type="pres">
      <dgm:prSet presAssocID="{0403065B-FC0E-4E36-AD37-88F118A16EAF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842765C6-67ED-432A-A2D2-BEE43476051F}" type="pres">
      <dgm:prSet presAssocID="{B1CAFD09-6E46-44F2-9D52-584C94444847}" presName="parTxOnlySpace" presStyleCnt="0"/>
      <dgm:spPr/>
    </dgm:pt>
    <dgm:pt modelId="{047533A5-3EC4-49CC-BDCB-219E58D01A13}" type="pres">
      <dgm:prSet presAssocID="{78F94421-B577-4F57-AA7A-C3052C862CF0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0CF151C-3EF1-4315-BB4E-A569C7A90A18}" type="pres">
      <dgm:prSet presAssocID="{E55DCB94-F459-4562-BBD1-EFD8857AE088}" presName="parTxOnlySpace" presStyleCnt="0"/>
      <dgm:spPr/>
    </dgm:pt>
    <dgm:pt modelId="{4A1696A3-F574-473F-95F0-348DAE8C29F3}" type="pres">
      <dgm:prSet presAssocID="{8CDB94C4-0977-4643-B7EC-271701B85B5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ED1FC2C4-6652-48B7-850B-70E337506BDE}" type="pres">
      <dgm:prSet presAssocID="{2E6A79DE-6B00-43DB-AA31-EBB609804DA9}" presName="parTxOnlySpace" presStyleCnt="0"/>
      <dgm:spPr/>
    </dgm:pt>
    <dgm:pt modelId="{046C9A9D-7FF4-433F-BE9D-6C69AE5CC679}" type="pres">
      <dgm:prSet presAssocID="{C10CD1D8-D104-40A1-9504-B176082E8E9A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40E5400-1828-4FC3-BF40-90C15B4CE07C}" type="pres">
      <dgm:prSet presAssocID="{D14B506D-C3BE-47DD-AEC0-BDC25DF6AC01}" presName="parTxOnlySpace" presStyleCnt="0"/>
      <dgm:spPr/>
    </dgm:pt>
    <dgm:pt modelId="{FA883B20-3640-433C-A763-79761BAC0FF4}" type="pres">
      <dgm:prSet presAssocID="{2EBE946C-5529-4078-96B0-C0A79F7AF5EA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F69E1910-0D7B-4933-81ED-C9908A25ADAD}" type="presOf" srcId="{450E13D0-9D22-4E9E-9045-CE1DB403FC16}" destId="{5B6CEDF1-6F5F-443B-A574-9629308EAF36}" srcOrd="0" destOrd="0" presId="urn:microsoft.com/office/officeart/2005/8/layout/chevron1"/>
    <dgm:cxn modelId="{99168B19-8816-4CB3-9890-89D5D3F8AC93}" type="presOf" srcId="{2EBE946C-5529-4078-96B0-C0A79F7AF5EA}" destId="{FA883B20-3640-433C-A763-79761BAC0FF4}" srcOrd="0" destOrd="0" presId="urn:microsoft.com/office/officeart/2005/8/layout/chevron1"/>
    <dgm:cxn modelId="{6BB2A11D-D335-4E5B-B229-07EE11108F91}" type="presOf" srcId="{8CDB94C4-0977-4643-B7EC-271701B85B55}" destId="{4A1696A3-F574-473F-95F0-348DAE8C29F3}" srcOrd="0" destOrd="0" presId="urn:microsoft.com/office/officeart/2005/8/layout/chevron1"/>
    <dgm:cxn modelId="{7565C326-20C7-439E-B040-8225426A1592}" type="presOf" srcId="{0403065B-FC0E-4E36-AD37-88F118A16EAF}" destId="{7F19A0CC-A29D-45B2-8744-21705E3F66FB}" srcOrd="0" destOrd="0" presId="urn:microsoft.com/office/officeart/2005/8/layout/chevron1"/>
    <dgm:cxn modelId="{5FECDE34-5801-46F9-B6AB-190D9A04E26A}" srcId="{A77DE5AE-D701-46BC-AA2D-50A1B406AAA6}" destId="{71D594CF-9E99-4EE4-B0AE-A487C4B8610C}" srcOrd="0" destOrd="0" parTransId="{7A505838-51F0-4070-9B19-EB5168D94F21}" sibTransId="{2662C9E4-CEDB-48BC-86E3-F173AC3B2EC5}"/>
    <dgm:cxn modelId="{BC476D36-3653-4765-8EEA-62E373E7C112}" type="presOf" srcId="{78F94421-B577-4F57-AA7A-C3052C862CF0}" destId="{047533A5-3EC4-49CC-BDCB-219E58D01A13}" srcOrd="0" destOrd="0" presId="urn:microsoft.com/office/officeart/2005/8/layout/chevron1"/>
    <dgm:cxn modelId="{220FFB72-ACC7-4B80-BC30-32B6E951AB08}" srcId="{A77DE5AE-D701-46BC-AA2D-50A1B406AAA6}" destId="{450E13D0-9D22-4E9E-9045-CE1DB403FC16}" srcOrd="1" destOrd="0" parTransId="{6F659F44-BA50-481B-948F-B0A5EACEA011}" sibTransId="{43B92378-4BDD-425F-8661-2E7CFEB9C69B}"/>
    <dgm:cxn modelId="{8C72FB72-CD42-49A6-8422-3590D8D91973}" srcId="{A77DE5AE-D701-46BC-AA2D-50A1B406AAA6}" destId="{0403065B-FC0E-4E36-AD37-88F118A16EAF}" srcOrd="2" destOrd="0" parTransId="{232F1B39-10F8-486A-A9B8-C5FE243E6E22}" sibTransId="{B1CAFD09-6E46-44F2-9D52-584C94444847}"/>
    <dgm:cxn modelId="{8E0A039F-4643-489E-AA83-87261A934932}" srcId="{A77DE5AE-D701-46BC-AA2D-50A1B406AAA6}" destId="{C10CD1D8-D104-40A1-9504-B176082E8E9A}" srcOrd="5" destOrd="0" parTransId="{6AD06220-278C-486E-985F-E60AC3DAC221}" sibTransId="{D14B506D-C3BE-47DD-AEC0-BDC25DF6AC01}"/>
    <dgm:cxn modelId="{2586609F-D0CA-46A0-8531-F78FBA7FAFFE}" srcId="{A77DE5AE-D701-46BC-AA2D-50A1B406AAA6}" destId="{8CDB94C4-0977-4643-B7EC-271701B85B55}" srcOrd="4" destOrd="0" parTransId="{9AC93189-4CB5-44BC-835E-27E763CD1CC6}" sibTransId="{2E6A79DE-6B00-43DB-AA31-EBB609804DA9}"/>
    <dgm:cxn modelId="{7AE35DAF-2E1C-4C80-A8D4-22449DD8D195}" type="presOf" srcId="{A77DE5AE-D701-46BC-AA2D-50A1B406AAA6}" destId="{3235C20C-DC32-4874-8591-B0DD269DFBFF}" srcOrd="0" destOrd="0" presId="urn:microsoft.com/office/officeart/2005/8/layout/chevron1"/>
    <dgm:cxn modelId="{128099C1-B45E-4941-A5EA-D8E7D7327648}" srcId="{A77DE5AE-D701-46BC-AA2D-50A1B406AAA6}" destId="{78F94421-B577-4F57-AA7A-C3052C862CF0}" srcOrd="3" destOrd="0" parTransId="{90446838-0592-48B4-A980-817556D58D01}" sibTransId="{E55DCB94-F459-4562-BBD1-EFD8857AE088}"/>
    <dgm:cxn modelId="{E62A91E0-4EBD-422C-BE83-01BDA0D7FC9C}" type="presOf" srcId="{71D594CF-9E99-4EE4-B0AE-A487C4B8610C}" destId="{29D6582A-3DFF-4CF3-A9CF-A7EDF2041BD2}" srcOrd="0" destOrd="0" presId="urn:microsoft.com/office/officeart/2005/8/layout/chevron1"/>
    <dgm:cxn modelId="{F46F78EB-04C5-47B2-9F56-4590A9813B16}" type="presOf" srcId="{C10CD1D8-D104-40A1-9504-B176082E8E9A}" destId="{046C9A9D-7FF4-433F-BE9D-6C69AE5CC679}" srcOrd="0" destOrd="0" presId="urn:microsoft.com/office/officeart/2005/8/layout/chevron1"/>
    <dgm:cxn modelId="{3B825EF4-1E1B-4BEB-834C-ACACC971B298}" srcId="{A77DE5AE-D701-46BC-AA2D-50A1B406AAA6}" destId="{2EBE946C-5529-4078-96B0-C0A79F7AF5EA}" srcOrd="6" destOrd="0" parTransId="{5EEE8255-A860-46C0-B32F-E2CCB170EF3A}" sibTransId="{EBAF87F5-1ADD-497D-BB7D-304A7C0891F4}"/>
    <dgm:cxn modelId="{7563327D-AC46-4522-809B-780C5824F378}" type="presParOf" srcId="{3235C20C-DC32-4874-8591-B0DD269DFBFF}" destId="{29D6582A-3DFF-4CF3-A9CF-A7EDF2041BD2}" srcOrd="0" destOrd="0" presId="urn:microsoft.com/office/officeart/2005/8/layout/chevron1"/>
    <dgm:cxn modelId="{878C06F7-BC99-4FDC-9426-C85B5DBB1A16}" type="presParOf" srcId="{3235C20C-DC32-4874-8591-B0DD269DFBFF}" destId="{54683C9C-7BF4-4607-BB18-0B9BBC60414B}" srcOrd="1" destOrd="0" presId="urn:microsoft.com/office/officeart/2005/8/layout/chevron1"/>
    <dgm:cxn modelId="{2E778253-3C8F-4B67-AC1B-207287A4BE27}" type="presParOf" srcId="{3235C20C-DC32-4874-8591-B0DD269DFBFF}" destId="{5B6CEDF1-6F5F-443B-A574-9629308EAF36}" srcOrd="2" destOrd="0" presId="urn:microsoft.com/office/officeart/2005/8/layout/chevron1"/>
    <dgm:cxn modelId="{087F114C-88C3-444D-8764-791FCBB99E22}" type="presParOf" srcId="{3235C20C-DC32-4874-8591-B0DD269DFBFF}" destId="{D338BDE7-7EE8-4D9C-941A-CFABBAD6C7C2}" srcOrd="3" destOrd="0" presId="urn:microsoft.com/office/officeart/2005/8/layout/chevron1"/>
    <dgm:cxn modelId="{54A09421-80C7-4711-984C-490C9C9BE9F8}" type="presParOf" srcId="{3235C20C-DC32-4874-8591-B0DD269DFBFF}" destId="{7F19A0CC-A29D-45B2-8744-21705E3F66FB}" srcOrd="4" destOrd="0" presId="urn:microsoft.com/office/officeart/2005/8/layout/chevron1"/>
    <dgm:cxn modelId="{BEE9F8F1-D186-44F7-B0C6-AC83415B1682}" type="presParOf" srcId="{3235C20C-DC32-4874-8591-B0DD269DFBFF}" destId="{842765C6-67ED-432A-A2D2-BEE43476051F}" srcOrd="5" destOrd="0" presId="urn:microsoft.com/office/officeart/2005/8/layout/chevron1"/>
    <dgm:cxn modelId="{427F22C7-11C3-48A9-ABD0-1B88B397813A}" type="presParOf" srcId="{3235C20C-DC32-4874-8591-B0DD269DFBFF}" destId="{047533A5-3EC4-49CC-BDCB-219E58D01A13}" srcOrd="6" destOrd="0" presId="urn:microsoft.com/office/officeart/2005/8/layout/chevron1"/>
    <dgm:cxn modelId="{563D9168-EC09-40D1-B519-4B94619EB501}" type="presParOf" srcId="{3235C20C-DC32-4874-8591-B0DD269DFBFF}" destId="{40CF151C-3EF1-4315-BB4E-A569C7A90A18}" srcOrd="7" destOrd="0" presId="urn:microsoft.com/office/officeart/2005/8/layout/chevron1"/>
    <dgm:cxn modelId="{0869488C-1050-45EA-8573-D12D9FFEC63D}" type="presParOf" srcId="{3235C20C-DC32-4874-8591-B0DD269DFBFF}" destId="{4A1696A3-F574-473F-95F0-348DAE8C29F3}" srcOrd="8" destOrd="0" presId="urn:microsoft.com/office/officeart/2005/8/layout/chevron1"/>
    <dgm:cxn modelId="{688DD792-058B-447B-9FBD-B55440BD3376}" type="presParOf" srcId="{3235C20C-DC32-4874-8591-B0DD269DFBFF}" destId="{ED1FC2C4-6652-48B7-850B-70E337506BDE}" srcOrd="9" destOrd="0" presId="urn:microsoft.com/office/officeart/2005/8/layout/chevron1"/>
    <dgm:cxn modelId="{A9507742-5184-42C9-9830-14BCBAEFBB02}" type="presParOf" srcId="{3235C20C-DC32-4874-8591-B0DD269DFBFF}" destId="{046C9A9D-7FF4-433F-BE9D-6C69AE5CC679}" srcOrd="10" destOrd="0" presId="urn:microsoft.com/office/officeart/2005/8/layout/chevron1"/>
    <dgm:cxn modelId="{21D5F1EE-5E3F-4FEF-9044-A565022E1A91}" type="presParOf" srcId="{3235C20C-DC32-4874-8591-B0DD269DFBFF}" destId="{340E5400-1828-4FC3-BF40-90C15B4CE07C}" srcOrd="11" destOrd="0" presId="urn:microsoft.com/office/officeart/2005/8/layout/chevron1"/>
    <dgm:cxn modelId="{5A9F54C2-6D96-4ADE-A578-DA26A1498F07}" type="presParOf" srcId="{3235C20C-DC32-4874-8591-B0DD269DFBFF}" destId="{FA883B20-3640-433C-A763-79761BAC0FF4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582A-3DFF-4CF3-A9CF-A7EDF2041BD2}">
      <dsp:nvSpPr>
        <dsp:cNvPr id="0" name=""/>
        <dsp:cNvSpPr/>
      </dsp:nvSpPr>
      <dsp:spPr>
        <a:xfrm>
          <a:off x="0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Ofgem issues final decision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371415" y="3390357"/>
        <a:ext cx="1114245" cy="742829"/>
      </dsp:txXfrm>
    </dsp:sp>
    <dsp:sp modelId="{5B6CEDF1-6F5F-443B-A574-9629308EAF36}">
      <dsp:nvSpPr>
        <dsp:cNvPr id="0" name=""/>
        <dsp:cNvSpPr/>
      </dsp:nvSpPr>
      <dsp:spPr>
        <a:xfrm>
          <a:off x="1671366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Stakeholder engagement sessions </a:t>
          </a:r>
        </a:p>
      </dsp:txBody>
      <dsp:txXfrm>
        <a:off x="2042781" y="3390357"/>
        <a:ext cx="1114245" cy="742829"/>
      </dsp:txXfrm>
    </dsp:sp>
    <dsp:sp modelId="{7F19A0CC-A29D-45B2-8744-21705E3F66FB}">
      <dsp:nvSpPr>
        <dsp:cNvPr id="0" name=""/>
        <dsp:cNvSpPr/>
      </dsp:nvSpPr>
      <dsp:spPr>
        <a:xfrm>
          <a:off x="3342733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Brokers to submit joining paperwork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3714148" y="3390357"/>
        <a:ext cx="1114245" cy="742829"/>
      </dsp:txXfrm>
    </dsp:sp>
    <dsp:sp modelId="{047533A5-3EC4-49CC-BDCB-219E58D01A13}">
      <dsp:nvSpPr>
        <dsp:cNvPr id="0" name=""/>
        <dsp:cNvSpPr/>
      </dsp:nvSpPr>
      <dsp:spPr>
        <a:xfrm>
          <a:off x="5014100" y="3390357"/>
          <a:ext cx="1857074" cy="742829"/>
        </a:xfrm>
        <a:prstGeom prst="chevron">
          <a:avLst/>
        </a:prstGeom>
        <a:solidFill>
          <a:srgbClr val="00A8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OS to review and check all paperwork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5385515" y="3390357"/>
        <a:ext cx="1114245" cy="742829"/>
      </dsp:txXfrm>
    </dsp:sp>
    <dsp:sp modelId="{4A1696A3-F574-473F-95F0-348DAE8C29F3}">
      <dsp:nvSpPr>
        <dsp:cNvPr id="0" name=""/>
        <dsp:cNvSpPr/>
      </dsp:nvSpPr>
      <dsp:spPr>
        <a:xfrm>
          <a:off x="6685467" y="3390357"/>
          <a:ext cx="1857074" cy="742829"/>
        </a:xfrm>
        <a:prstGeom prst="chevron">
          <a:avLst/>
        </a:prstGeom>
        <a:solidFill>
          <a:srgbClr val="00A8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Accepted onto scheme and invoices sent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7056882" y="3390357"/>
        <a:ext cx="1114245" cy="742829"/>
      </dsp:txXfrm>
    </dsp:sp>
    <dsp:sp modelId="{046C9A9D-7FF4-433F-BE9D-6C69AE5CC679}">
      <dsp:nvSpPr>
        <dsp:cNvPr id="0" name=""/>
        <dsp:cNvSpPr/>
      </dsp:nvSpPr>
      <dsp:spPr>
        <a:xfrm>
          <a:off x="8356833" y="3390357"/>
          <a:ext cx="1857074" cy="742829"/>
        </a:xfrm>
        <a:prstGeom prst="chevron">
          <a:avLst/>
        </a:prstGeom>
        <a:solidFill>
          <a:srgbClr val="5200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Loaded onto the broker register</a:t>
          </a:r>
          <a:endParaRPr lang="en-GB" sz="1200" kern="1200" dirty="0">
            <a:solidFill>
              <a:schemeClr val="bg1"/>
            </a:solidFill>
            <a:latin typeface="Geomanist Book" panose="02000503000000020004" pitchFamily="50" charset="0"/>
          </a:endParaRPr>
        </a:p>
      </dsp:txBody>
      <dsp:txXfrm>
        <a:off x="8728248" y="3390357"/>
        <a:ext cx="1114245" cy="742829"/>
      </dsp:txXfrm>
    </dsp:sp>
    <dsp:sp modelId="{FA883B20-3640-433C-A763-79761BAC0FF4}">
      <dsp:nvSpPr>
        <dsp:cNvPr id="0" name=""/>
        <dsp:cNvSpPr/>
      </dsp:nvSpPr>
      <dsp:spPr>
        <a:xfrm>
          <a:off x="10028200" y="3390357"/>
          <a:ext cx="1857074" cy="742829"/>
        </a:xfrm>
        <a:prstGeom prst="chevron">
          <a:avLst/>
        </a:prstGeom>
        <a:solidFill>
          <a:srgbClr val="5200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1</a:t>
          </a:r>
          <a:r>
            <a:rPr lang="en-GB" sz="1200" kern="1200" baseline="30000" dirty="0">
              <a:solidFill>
                <a:schemeClr val="bg1"/>
              </a:solidFill>
              <a:latin typeface="Geomanist Book" panose="02000503000000020004" pitchFamily="50" charset="0"/>
            </a:rPr>
            <a:t>st</a:t>
          </a:r>
          <a:r>
            <a:rPr lang="en-GB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 December Scheme Launch</a:t>
          </a:r>
        </a:p>
      </dsp:txBody>
      <dsp:txXfrm>
        <a:off x="10399615" y="3390357"/>
        <a:ext cx="1114245" cy="742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582A-3DFF-4CF3-A9CF-A7EDF2041BD2}">
      <dsp:nvSpPr>
        <dsp:cNvPr id="0" name=""/>
        <dsp:cNvSpPr/>
      </dsp:nvSpPr>
      <dsp:spPr>
        <a:xfrm>
          <a:off x="0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Ofgem issues final decision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371415" y="3390357"/>
        <a:ext cx="1114245" cy="742829"/>
      </dsp:txXfrm>
    </dsp:sp>
    <dsp:sp modelId="{5B6CEDF1-6F5F-443B-A574-9629308EAF36}">
      <dsp:nvSpPr>
        <dsp:cNvPr id="0" name=""/>
        <dsp:cNvSpPr/>
      </dsp:nvSpPr>
      <dsp:spPr>
        <a:xfrm>
          <a:off x="1671366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Stakeholder engagement sessions </a:t>
          </a:r>
        </a:p>
      </dsp:txBody>
      <dsp:txXfrm>
        <a:off x="2042781" y="3390357"/>
        <a:ext cx="1114245" cy="742829"/>
      </dsp:txXfrm>
    </dsp:sp>
    <dsp:sp modelId="{7F19A0CC-A29D-45B2-8744-21705E3F66FB}">
      <dsp:nvSpPr>
        <dsp:cNvPr id="0" name=""/>
        <dsp:cNvSpPr/>
      </dsp:nvSpPr>
      <dsp:spPr>
        <a:xfrm>
          <a:off x="3342733" y="3390357"/>
          <a:ext cx="1857074" cy="742829"/>
        </a:xfrm>
        <a:prstGeom prst="chevron">
          <a:avLst/>
        </a:prstGeom>
        <a:solidFill>
          <a:srgbClr val="6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Brokers to submit joining paperwork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3714148" y="3390357"/>
        <a:ext cx="1114245" cy="742829"/>
      </dsp:txXfrm>
    </dsp:sp>
    <dsp:sp modelId="{047533A5-3EC4-49CC-BDCB-219E58D01A13}">
      <dsp:nvSpPr>
        <dsp:cNvPr id="0" name=""/>
        <dsp:cNvSpPr/>
      </dsp:nvSpPr>
      <dsp:spPr>
        <a:xfrm>
          <a:off x="5014100" y="3390357"/>
          <a:ext cx="1857074" cy="742829"/>
        </a:xfrm>
        <a:prstGeom prst="chevron">
          <a:avLst/>
        </a:prstGeom>
        <a:solidFill>
          <a:srgbClr val="00A8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OS to review and check all paperwork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5385515" y="3390357"/>
        <a:ext cx="1114245" cy="742829"/>
      </dsp:txXfrm>
    </dsp:sp>
    <dsp:sp modelId="{4A1696A3-F574-473F-95F0-348DAE8C29F3}">
      <dsp:nvSpPr>
        <dsp:cNvPr id="0" name=""/>
        <dsp:cNvSpPr/>
      </dsp:nvSpPr>
      <dsp:spPr>
        <a:xfrm>
          <a:off x="6685467" y="3390357"/>
          <a:ext cx="1857074" cy="742829"/>
        </a:xfrm>
        <a:prstGeom prst="chevron">
          <a:avLst/>
        </a:prstGeom>
        <a:solidFill>
          <a:srgbClr val="00A8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520051"/>
              </a:solidFill>
              <a:latin typeface="Geomanist Book" panose="02000503000000020004" pitchFamily="50" charset="0"/>
            </a:rPr>
            <a:t>Accepted onto scheme and invoices sent</a:t>
          </a:r>
          <a:endParaRPr lang="en-GB" sz="1200" kern="1200" dirty="0">
            <a:solidFill>
              <a:srgbClr val="520051"/>
            </a:solidFill>
            <a:latin typeface="Geomanist Book" panose="02000503000000020004" pitchFamily="50" charset="0"/>
          </a:endParaRPr>
        </a:p>
      </dsp:txBody>
      <dsp:txXfrm>
        <a:off x="7056882" y="3390357"/>
        <a:ext cx="1114245" cy="742829"/>
      </dsp:txXfrm>
    </dsp:sp>
    <dsp:sp modelId="{046C9A9D-7FF4-433F-BE9D-6C69AE5CC679}">
      <dsp:nvSpPr>
        <dsp:cNvPr id="0" name=""/>
        <dsp:cNvSpPr/>
      </dsp:nvSpPr>
      <dsp:spPr>
        <a:xfrm>
          <a:off x="8356833" y="3390357"/>
          <a:ext cx="1857074" cy="742829"/>
        </a:xfrm>
        <a:prstGeom prst="chevron">
          <a:avLst/>
        </a:prstGeom>
        <a:solidFill>
          <a:srgbClr val="5200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Loaded onto the broker register</a:t>
          </a:r>
          <a:endParaRPr lang="en-GB" sz="1200" kern="1200" dirty="0">
            <a:solidFill>
              <a:schemeClr val="bg1"/>
            </a:solidFill>
            <a:latin typeface="Geomanist Book" panose="02000503000000020004" pitchFamily="50" charset="0"/>
          </a:endParaRPr>
        </a:p>
      </dsp:txBody>
      <dsp:txXfrm>
        <a:off x="8728248" y="3390357"/>
        <a:ext cx="1114245" cy="742829"/>
      </dsp:txXfrm>
    </dsp:sp>
    <dsp:sp modelId="{FA883B20-3640-433C-A763-79761BAC0FF4}">
      <dsp:nvSpPr>
        <dsp:cNvPr id="0" name=""/>
        <dsp:cNvSpPr/>
      </dsp:nvSpPr>
      <dsp:spPr>
        <a:xfrm>
          <a:off x="10028200" y="3390357"/>
          <a:ext cx="1857074" cy="742829"/>
        </a:xfrm>
        <a:prstGeom prst="chevron">
          <a:avLst/>
        </a:prstGeom>
        <a:solidFill>
          <a:srgbClr val="5200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1</a:t>
          </a:r>
          <a:r>
            <a:rPr lang="en-GB" sz="1200" kern="1200" baseline="30000" dirty="0">
              <a:solidFill>
                <a:schemeClr val="bg1"/>
              </a:solidFill>
              <a:latin typeface="Geomanist Book" panose="02000503000000020004" pitchFamily="50" charset="0"/>
            </a:rPr>
            <a:t>st</a:t>
          </a:r>
          <a:r>
            <a:rPr lang="en-GB" sz="1200" kern="1200" dirty="0">
              <a:solidFill>
                <a:schemeClr val="bg1"/>
              </a:solidFill>
              <a:latin typeface="Geomanist Book" panose="02000503000000020004" pitchFamily="50" charset="0"/>
            </a:rPr>
            <a:t> December Scheme Launch</a:t>
          </a:r>
        </a:p>
      </dsp:txBody>
      <dsp:txXfrm>
        <a:off x="10399615" y="3390357"/>
        <a:ext cx="1114245" cy="742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B633-E9F5-0F44-B415-0AB8D16FB10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4275-83D0-F348-B1F8-31CA8BBD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5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4275-83D0-F348-B1F8-31CA8BBD5F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7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3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3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7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4275-83D0-F348-B1F8-31CA8BBD5F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dirty="0">
              <a:solidFill>
                <a:srgbClr val="520051"/>
              </a:solidFill>
              <a:effectLst/>
              <a:latin typeface="Geomanist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9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eomanist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4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4275-83D0-F348-B1F8-31CA8BBD5F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4275-83D0-F348-B1F8-31CA8BBD5F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3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latin typeface="Geomanist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1600" b="0" i="0" dirty="0">
              <a:solidFill>
                <a:srgbClr val="FFFFFF"/>
              </a:solidFill>
              <a:effectLst/>
              <a:latin typeface="Geomanist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5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4275-83D0-F348-B1F8-31CA8BBD5F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dirty="0">
              <a:solidFill>
                <a:srgbClr val="520051"/>
              </a:solidFill>
              <a:effectLst/>
              <a:latin typeface="Geomanist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2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6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69485-5C52-430E-98FF-6AE0899114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7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179"/>
            <a:ext cx="9144000" cy="2387600"/>
          </a:xfrm>
        </p:spPr>
        <p:txBody>
          <a:bodyPr tIns="0" bIns="0" anchor="b">
            <a:noAutofit/>
          </a:bodyPr>
          <a:lstStyle>
            <a:lvl1pPr algn="ctr">
              <a:defRPr sz="40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672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258122"/>
            <a:ext cx="10668000" cy="1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5" cy="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5" cy="83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70" y="1135781"/>
            <a:ext cx="7085322" cy="488963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6850" y="1557705"/>
            <a:ext cx="4889633" cy="25522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“Insert quote text”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676850" y="4388274"/>
            <a:ext cx="4889633" cy="34735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6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1" y="1135782"/>
            <a:ext cx="7230678" cy="4899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5" cy="83025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6850" y="1557705"/>
            <a:ext cx="4889633" cy="25522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“Insert quote text”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676850" y="4388274"/>
            <a:ext cx="4889633" cy="34735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A1A-CC1C-441F-9410-44572F92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B200-221C-43D8-8827-3132F0AA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F7CD-2832-4AE7-82CD-FEA66412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EA84-C39B-4063-B742-96D210252E00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39F5-8D2B-4440-AD0A-027637C7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68A6-4044-47B2-B98C-E3D3B4CC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AF81-5EA0-4452-8E6E-C90CF5CAA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179"/>
            <a:ext cx="9144000" cy="2387600"/>
          </a:xfrm>
        </p:spPr>
        <p:txBody>
          <a:bodyPr tIns="0" bIns="0" anchor="b">
            <a:noAutofit/>
          </a:bodyPr>
          <a:lstStyle>
            <a:lvl1pPr algn="ctr">
              <a:defRPr sz="40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672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" b="-1"/>
          <a:stretch/>
        </p:blipFill>
        <p:spPr>
          <a:xfrm>
            <a:off x="0" y="3258122"/>
            <a:ext cx="10668000" cy="170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179"/>
            <a:ext cx="9144000" cy="2387600"/>
          </a:xfrm>
        </p:spPr>
        <p:txBody>
          <a:bodyPr tIns="0" bIns="0" anchor="b">
            <a:noAutofit/>
          </a:bodyPr>
          <a:lstStyle>
            <a:lvl1pPr algn="ctr">
              <a:defRPr sz="40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672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" b="-1"/>
          <a:stretch/>
        </p:blipFill>
        <p:spPr>
          <a:xfrm>
            <a:off x="0" y="3258122"/>
            <a:ext cx="10667970" cy="170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179"/>
            <a:ext cx="9144000" cy="2387600"/>
          </a:xfrm>
        </p:spPr>
        <p:txBody>
          <a:bodyPr tIns="0" bIns="0" anchor="b">
            <a:noAutofit/>
          </a:bodyPr>
          <a:lstStyle>
            <a:lvl1pPr algn="ctr">
              <a:defRPr sz="40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672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258122"/>
            <a:ext cx="10667970" cy="170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6179"/>
            <a:ext cx="9144000" cy="2387600"/>
          </a:xfrm>
        </p:spPr>
        <p:txBody>
          <a:bodyPr tIns="0" bIns="0" anchor="b">
            <a:noAutofit/>
          </a:bodyPr>
          <a:lstStyle>
            <a:lvl1pPr algn="ctr">
              <a:defRPr sz="40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2672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258122"/>
            <a:ext cx="10667934" cy="170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0" y="520249"/>
            <a:ext cx="2732772" cy="472273"/>
          </a:xfrm>
        </p:spPr>
        <p:txBody>
          <a:bodyPr>
            <a:noAutofit/>
          </a:bodyPr>
          <a:lstStyle>
            <a:lvl1pPr>
              <a:defRPr sz="2800" b="1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0" y="1646238"/>
            <a:ext cx="2732772" cy="40457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C938-1BE7-6345-BB1B-D6E46CE6E206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CC5F-F0D8-9B42-A100-1AC2D0C792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226026" y="1646238"/>
            <a:ext cx="7108524" cy="3946040"/>
          </a:xfrm>
        </p:spPr>
        <p:txBody>
          <a:bodyPr>
            <a:normAutofit/>
          </a:bodyPr>
          <a:lstStyle>
            <a:lvl1pPr marL="0" indent="0">
              <a:buNone/>
              <a:defRPr sz="10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b="1" spc="150" baseline="0">
                <a:solidFill>
                  <a:schemeClr val="tx2"/>
                </a:solidFill>
              </a:defRPr>
            </a:lvl2pPr>
            <a:lvl3pPr marL="914400" indent="0">
              <a:buNone/>
              <a:defRPr b="1" spc="150" baseline="0">
                <a:solidFill>
                  <a:schemeClr val="tx2"/>
                </a:solidFill>
              </a:defRPr>
            </a:lvl3pPr>
            <a:lvl4pPr marL="1371600" indent="0">
              <a:buNone/>
              <a:defRPr b="1" spc="150" baseline="0">
                <a:solidFill>
                  <a:schemeClr val="tx2"/>
                </a:solidFill>
              </a:defRPr>
            </a:lvl4pPr>
            <a:lvl5pPr marL="1828800" indent="0">
              <a:buNone/>
              <a:defRPr b="1" spc="15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Type body Copy or insert media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0" y="1184575"/>
            <a:ext cx="2733675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226026" y="1184575"/>
            <a:ext cx="2733675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0" t="1" b="1"/>
          <a:stretch/>
        </p:blipFill>
        <p:spPr>
          <a:xfrm rot="16200000">
            <a:off x="510667" y="3666820"/>
            <a:ext cx="6223041" cy="1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0" y="520249"/>
            <a:ext cx="2732772" cy="472273"/>
          </a:xfrm>
        </p:spPr>
        <p:txBody>
          <a:bodyPr>
            <a:noAutofit/>
          </a:bodyPr>
          <a:lstStyle>
            <a:lvl1pPr>
              <a:defRPr sz="2800" b="1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0" y="1646238"/>
            <a:ext cx="2732772" cy="40457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0" y="1184575"/>
            <a:ext cx="2733675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226026" y="1184575"/>
            <a:ext cx="3831585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Pie Chart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1" b="-2"/>
          <a:stretch/>
        </p:blipFill>
        <p:spPr>
          <a:xfrm rot="16200000">
            <a:off x="510669" y="3666816"/>
            <a:ext cx="6223040" cy="159328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76710" y="1184575"/>
            <a:ext cx="3292927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Bar Chart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277726" y="1646238"/>
            <a:ext cx="3291840" cy="404578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Insert chart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226025" y="1646238"/>
            <a:ext cx="3830319" cy="404578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49" y="520249"/>
            <a:ext cx="6273063" cy="472273"/>
          </a:xfrm>
        </p:spPr>
        <p:txBody>
          <a:bodyPr>
            <a:noAutofit/>
          </a:bodyPr>
          <a:lstStyle>
            <a:lvl1pPr>
              <a:defRPr sz="2800" b="1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0" y="1646238"/>
            <a:ext cx="6275136" cy="40457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0" y="1184575"/>
            <a:ext cx="6275136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36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49" y="520249"/>
            <a:ext cx="6273063" cy="472273"/>
          </a:xfrm>
        </p:spPr>
        <p:txBody>
          <a:bodyPr>
            <a:noAutofit/>
          </a:bodyPr>
          <a:lstStyle>
            <a:lvl1pPr>
              <a:defRPr sz="2800" b="1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0" y="1646238"/>
            <a:ext cx="6275136" cy="40457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3" y="5616289"/>
            <a:ext cx="2550694" cy="8302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0" y="1184575"/>
            <a:ext cx="6275136" cy="422275"/>
          </a:xfrm>
        </p:spPr>
        <p:txBody>
          <a:bodyPr>
            <a:normAutofit/>
          </a:bodyPr>
          <a:lstStyle>
            <a:lvl1pPr marL="0" indent="0">
              <a:buNone/>
              <a:defRPr sz="1800" b="1" spc="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260676" y="905442"/>
            <a:ext cx="4399432" cy="4402682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5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C938-1BE7-6345-BB1B-D6E46CE6E206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CC5F-F0D8-9B42-A100-1AC2D0C79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iew.officeapps.live.com/op/view.aspx?src=https%3A%2F%2Fassets.ctfassets.net%2F46t2drav2f3e%2F52iM9aAHTqT4zRWGgETHUr%2Fa5dda2ee04eee0994696c6088bf99d38%2FBroker_8_week_deadlock_information_-_2022.docx&amp;wdOrigin=BROWSELINK" TargetMode="External"/><Relationship Id="rId4" Type="http://schemas.openxmlformats.org/officeDocument/2006/relationships/image" Target="../media/image6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72.svg"/><Relationship Id="rId5" Type="http://schemas.openxmlformats.org/officeDocument/2006/relationships/hyperlink" Target="https://ombudsmanservicesorg-my.sharepoint.com/:w:/r/personal/csealey_ombudsman-services_org/_layouts/15/Doc.aspx?sourcedoc=%7B80E9662A-769B-4697-BD0F-6479FA76B2CF%7D&amp;file=Broker%20Terms%20of%20Reference%20Final%20Draft%20JE.docx&amp;action=default&amp;mobileredirect=true&amp;cid=089494cd-c978-41df-bbfa-4bc242826804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8.svg"/><Relationship Id="rId9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7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sv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70.svg"/><Relationship Id="rId4" Type="http://schemas.openxmlformats.org/officeDocument/2006/relationships/image" Target="../media/image78.sv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-services.org/sectors/energy-broker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nergybrokerinfo@ombudsman-service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mbudsman-services.org/scheme-rules/terms-of-reference-energy-brokers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www.ombudsman-services.org/scheme-rules/terms-of-reference-post-2015" TargetMode="External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hyperlink" Target="https://ombudsmanservicesorg-my.sharepoint.com/:w:/r/personal/csealey_ombudsman-services_org/_layouts/15/Doc.aspx?sourcedoc=%7B80E9662A-769B-4697-BD0F-6479FA76B2CF%7D&amp;file=Broker%20Terms%20of%20Reference%20Final%20Draft%20JE.docx&amp;action=default&amp;mobileredirect=true&amp;cid=089494cd-c978-41df-bbfa-4bc242826804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hyperlink" Target="https://www.ombudsman-services.org/scheme-rules/terms-of-reference-energy-brokers" TargetMode="External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6.svg"/><Relationship Id="rId18" Type="http://schemas.openxmlformats.org/officeDocument/2006/relationships/image" Target="../media/image59.png"/><Relationship Id="rId3" Type="http://schemas.openxmlformats.org/officeDocument/2006/relationships/hyperlink" Target="https://view.officeapps.live.com/op/view.aspx?src=https%3A%2F%2Fassets.ctfassets.net%2F46t2drav2f3e%2F747Ab2ie8f9krCjIYnsZ0e%2F41a6fd9312dc10761ad97e8655fa1c94%2FBrokers_Complaint_Handling_Procedure_-_2022.docx&amp;wdOrigin=BROWSELINK" TargetMode="External"/><Relationship Id="rId21" Type="http://schemas.openxmlformats.org/officeDocument/2006/relationships/image" Target="../media/image62.svg"/><Relationship Id="rId7" Type="http://schemas.openxmlformats.org/officeDocument/2006/relationships/image" Target="../media/image52.svg"/><Relationship Id="rId12" Type="http://schemas.openxmlformats.org/officeDocument/2006/relationships/image" Target="../media/image55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5" Type="http://schemas.openxmlformats.org/officeDocument/2006/relationships/image" Target="../media/image40.svg"/><Relationship Id="rId10" Type="http://schemas.openxmlformats.org/officeDocument/2006/relationships/image" Target="../media/image53.png"/><Relationship Id="rId19" Type="http://schemas.openxmlformats.org/officeDocument/2006/relationships/image" Target="../media/image60.svg"/><Relationship Id="rId4" Type="http://schemas.openxmlformats.org/officeDocument/2006/relationships/image" Target="../media/image49.png"/><Relationship Id="rId9" Type="http://schemas.openxmlformats.org/officeDocument/2006/relationships/image" Target="../media/image38.sv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87882"/>
            <a:ext cx="12192000" cy="23876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GB" sz="3600" dirty="0">
                <a:latin typeface="Geomanist Book" panose="02000503000000020004" pitchFamily="50" charset="0"/>
              </a:rPr>
              <a:t>Energy Broker </a:t>
            </a:r>
            <a:br>
              <a:rPr lang="en-GB" sz="3600" dirty="0">
                <a:latin typeface="Geomanist Book" panose="02000503000000020004" pitchFamily="50" charset="0"/>
              </a:rPr>
            </a:br>
            <a:r>
              <a:rPr lang="en-GB" sz="3600" dirty="0">
                <a:latin typeface="Geomanist Book" panose="02000503000000020004" pitchFamily="50" charset="0"/>
              </a:rPr>
              <a:t>Alternative Dispute Resolution (ADR) </a:t>
            </a:r>
            <a:br>
              <a:rPr lang="en-GB" sz="3600" dirty="0">
                <a:latin typeface="Geomanist Book" panose="02000503000000020004" pitchFamily="50" charset="0"/>
              </a:rPr>
            </a:br>
            <a:r>
              <a:rPr lang="en-GB" sz="3600" dirty="0">
                <a:latin typeface="Geomanist Book" panose="02000503000000020004" pitchFamily="50" charset="0"/>
              </a:rPr>
              <a:t>Scheme</a:t>
            </a:r>
            <a:endParaRPr lang="en-US" sz="3600" dirty="0">
              <a:latin typeface="Geomanist Book" panose="02000503000000020004" pitchFamily="50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676072"/>
            <a:ext cx="12192000" cy="1512361"/>
          </a:xfrm>
        </p:spPr>
        <p:txBody>
          <a:bodyPr/>
          <a:lstStyle/>
          <a:p>
            <a:r>
              <a:rPr lang="en-US" dirty="0">
                <a:latin typeface="Geomanist Book" panose="02000503000000020004" pitchFamily="50" charset="0"/>
              </a:rPr>
              <a:t>26</a:t>
            </a:r>
            <a:r>
              <a:rPr lang="en-US" baseline="30000" dirty="0">
                <a:latin typeface="Geomanist Book" panose="02000503000000020004" pitchFamily="50" charset="0"/>
              </a:rPr>
              <a:t>th</a:t>
            </a:r>
            <a:r>
              <a:rPr lang="en-US" dirty="0">
                <a:latin typeface="Geomanist Book" panose="02000503000000020004" pitchFamily="50" charset="0"/>
              </a:rPr>
              <a:t> April 2022</a:t>
            </a:r>
          </a:p>
        </p:txBody>
      </p:sp>
    </p:spTree>
    <p:extLst>
      <p:ext uri="{BB962C8B-B14F-4D97-AF65-F5344CB8AC3E}">
        <p14:creationId xmlns:p14="http://schemas.microsoft.com/office/powerpoint/2010/main" val="177733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en envelope with solid fill">
            <a:extLst>
              <a:ext uri="{FF2B5EF4-FFF2-40B4-BE49-F238E27FC236}">
                <a16:creationId xmlns:a16="http://schemas.microsoft.com/office/drawing/2014/main" id="{BFE7E792-1BB8-42AD-9594-A781755E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5718" y="1572812"/>
            <a:ext cx="4286249" cy="42862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0" y="1192883"/>
            <a:ext cx="1155578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When signposting to our service, brokers should give the microbusiness clear information on how to escalate their complaint. Signposting letters should include: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prominent statement confirming the type of letter – i.e. 8-week or deadlock.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An explanation of how the microbusiness can refer the complaint to the ADR scheme.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An acknowledgement that the ADR scheme is independent of the broker.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C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onfirmation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that the scheme is free of charge to the microbusiness.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Information on the types of potential resolution available from the scheme.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E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xplanation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that the required resolution is binding on the broker, but not the microbusiness.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For deadlocks – a clear explanation of what the broker’s final position is and any offers and conditions around it 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i.e. will it be maintained if the microbusiness approaches the ADR scheme?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14348-E194-4810-B297-5812434363FB}"/>
              </a:ext>
            </a:extLst>
          </p:cNvPr>
          <p:cNvSpPr/>
          <p:nvPr/>
        </p:nvSpPr>
        <p:spPr>
          <a:xfrm>
            <a:off x="-1" y="6008903"/>
            <a:ext cx="12192001" cy="849095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Writing 8 week and “deadlock” letters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3E20A-CD7D-4605-9317-AED809242FBD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69271" y="6264526"/>
            <a:ext cx="11243401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Further details can be found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54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3297390" y="2542384"/>
            <a:ext cx="2638267" cy="230832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mplement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our remedies within the 28-day period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Requirements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469271" y="2536527"/>
            <a:ext cx="2638267" cy="230832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Pay annual subscription fees and/or complaint fees when due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pic>
        <p:nvPicPr>
          <p:cNvPr id="9" name="Graphic 8" descr="Flip calendar outline">
            <a:extLst>
              <a:ext uri="{FF2B5EF4-FFF2-40B4-BE49-F238E27FC236}">
                <a16:creationId xmlns:a16="http://schemas.microsoft.com/office/drawing/2014/main" id="{FD3CE442-5D4D-4C26-AD34-C50297F7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8619" y="2530007"/>
            <a:ext cx="1136901" cy="11369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6126601" y="2534937"/>
            <a:ext cx="2638267" cy="230832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H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a complaint handling procedure that adheres to minimum standards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8954720" y="2542384"/>
            <a:ext cx="2638267" cy="230832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lvl="0" algn="ctr"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Treat customers and Ombudsman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Services team with fairness and respect.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0" y="1192883"/>
            <a:ext cx="11555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As for any ADR scheme, it is reasonable to expect that brokers engage with us in a positive way and respect the rules of the membership. On our side, we’ll work with any broker who is non-compliant to help them understand what is needed to improve and provide necessary warnings before any other action is taken. As a minimum, brokers will be expected to: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69271" y="5829736"/>
            <a:ext cx="11243401" cy="58477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More details can be found within the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– Energy Broker Scheme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document.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96D0F-DFEC-4F6B-87B0-04F2AB5B35A6}"/>
              </a:ext>
            </a:extLst>
          </p:cNvPr>
          <p:cNvSpPr txBox="1"/>
          <p:nvPr/>
        </p:nvSpPr>
        <p:spPr>
          <a:xfrm>
            <a:off x="0" y="0"/>
            <a:ext cx="2928257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 Requirements and Fees</a:t>
            </a:r>
          </a:p>
        </p:txBody>
      </p:sp>
      <p:pic>
        <p:nvPicPr>
          <p:cNvPr id="16" name="Graphic 15" descr="Pound with solid fill">
            <a:extLst>
              <a:ext uri="{FF2B5EF4-FFF2-40B4-BE49-F238E27FC236}">
                <a16:creationId xmlns:a16="http://schemas.microsoft.com/office/drawing/2014/main" id="{95A84449-AF5B-4DD4-9F2D-72E3F4768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0659" y="2649267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DC734-D352-4D7D-BE8E-561B9CF7F4E8}"/>
              </a:ext>
            </a:extLst>
          </p:cNvPr>
          <p:cNvSpPr txBox="1"/>
          <p:nvPr/>
        </p:nvSpPr>
        <p:spPr>
          <a:xfrm>
            <a:off x="4254472" y="2863588"/>
            <a:ext cx="98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20051"/>
                </a:solidFill>
                <a:latin typeface="Geomanist Book" panose="02000503000000020004" pitchFamily="50" charset="0"/>
              </a:rPr>
              <a:t>28</a:t>
            </a:r>
          </a:p>
        </p:txBody>
      </p:sp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CFD2106F-CE6E-4BDE-8850-6944FF6D0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6653" y="2657074"/>
            <a:ext cx="914400" cy="914400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A9AAE5D3-1640-493E-A6AE-5A9ABBB7F9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8534" y="26361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0E8C20-A5E9-41F7-8ED4-C84C5DC6663C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Scheme Register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11CD6-A717-465A-8666-0F763858C405}"/>
              </a:ext>
            </a:extLst>
          </p:cNvPr>
          <p:cNvSpPr txBox="1"/>
          <p:nvPr/>
        </p:nvSpPr>
        <p:spPr>
          <a:xfrm>
            <a:off x="353681" y="1691247"/>
            <a:ext cx="3484894" cy="2062103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What will the register look like?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28380-37EB-45A0-9253-CEB0C33FC13C}"/>
              </a:ext>
            </a:extLst>
          </p:cNvPr>
          <p:cNvSpPr txBox="1"/>
          <p:nvPr/>
        </p:nvSpPr>
        <p:spPr>
          <a:xfrm>
            <a:off x="-3" y="6632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 Requirements &amp; Fees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D5BE9-09D4-4F55-BE6C-4BD5DDB04BF9}"/>
              </a:ext>
            </a:extLst>
          </p:cNvPr>
          <p:cNvSpPr txBox="1"/>
          <p:nvPr/>
        </p:nvSpPr>
        <p:spPr>
          <a:xfrm>
            <a:off x="4353552" y="1691246"/>
            <a:ext cx="3484894" cy="2062103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Updating the register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2A40-EA30-4D30-B042-BA3F63736A10}"/>
              </a:ext>
            </a:extLst>
          </p:cNvPr>
          <p:cNvSpPr txBox="1"/>
          <p:nvPr/>
        </p:nvSpPr>
        <p:spPr>
          <a:xfrm>
            <a:off x="8353425" y="1691245"/>
            <a:ext cx="3484894" cy="2062103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Process for updating key stakeholders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DFBF2AA3-4BC9-4EA9-9EBA-E9F344194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8673" y="1759215"/>
            <a:ext cx="914400" cy="914400"/>
          </a:xfrm>
          <a:prstGeom prst="rect">
            <a:avLst/>
          </a:prstGeom>
        </p:spPr>
      </p:pic>
      <p:pic>
        <p:nvPicPr>
          <p:cNvPr id="16" name="Graphic 15" descr="Repeat with solid fill">
            <a:extLst>
              <a:ext uri="{FF2B5EF4-FFF2-40B4-BE49-F238E27FC236}">
                <a16:creationId xmlns:a16="http://schemas.microsoft.com/office/drawing/2014/main" id="{FFCEBDE9-D4B8-4F26-AD21-769BA5C82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770278"/>
            <a:ext cx="914400" cy="914400"/>
          </a:xfrm>
          <a:prstGeom prst="rect">
            <a:avLst/>
          </a:prstGeom>
        </p:spPr>
      </p:pic>
      <p:pic>
        <p:nvPicPr>
          <p:cNvPr id="18" name="Graphic 17" descr="List with solid fill">
            <a:extLst>
              <a:ext uri="{FF2B5EF4-FFF2-40B4-BE49-F238E27FC236}">
                <a16:creationId xmlns:a16="http://schemas.microsoft.com/office/drawing/2014/main" id="{1EEEE700-A730-45A1-9C4C-551A38BF4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8927" y="17702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0E8C20-A5E9-41F7-8ED4-C84C5DC6663C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Fees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11CD6-A717-465A-8666-0F763858C405}"/>
              </a:ext>
            </a:extLst>
          </p:cNvPr>
          <p:cNvSpPr txBox="1"/>
          <p:nvPr/>
        </p:nvSpPr>
        <p:spPr>
          <a:xfrm>
            <a:off x="353681" y="1691247"/>
            <a:ext cx="5561344" cy="2893100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 Funding Model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There are three simple guiding principles behind the funding model for the energy broker ADR scheme which are: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e operate on a not-for-profit basis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e aim to keep fees at a reasonable and fair level that enables us to cover our costs, 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Each of our schemes is funded by the members of that scheme.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2C3B9-A7AC-43E5-BE88-A375A89FBE4F}"/>
              </a:ext>
            </a:extLst>
          </p:cNvPr>
          <p:cNvSpPr txBox="1"/>
          <p:nvPr/>
        </p:nvSpPr>
        <p:spPr>
          <a:xfrm>
            <a:off x="6276975" y="1696700"/>
            <a:ext cx="5561344" cy="2893100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Fees for the first year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Our costs will be covered through a combination of a membership subscription fee and case fees. We estimate that approximately 2,000 brokers will need to join the ADR scheme in the first year.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Based on this, we’ve set the year one;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ubscription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fee at £300 per scheme member, with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fees set at £340 for each case completing our process.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fees will be reduced to £170 where the case doesn’t need to go through our whole process, because the energy broker and microbusiness have been able to reach a resolution quickly.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pic>
        <p:nvPicPr>
          <p:cNvPr id="8" name="Graphic 7" descr="Pound with solid fill">
            <a:extLst>
              <a:ext uri="{FF2B5EF4-FFF2-40B4-BE49-F238E27FC236}">
                <a16:creationId xmlns:a16="http://schemas.microsoft.com/office/drawing/2014/main" id="{45BBF005-9A36-4893-A868-F5FA1D219C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1948" y="1945392"/>
            <a:ext cx="2384810" cy="2384810"/>
          </a:xfrm>
          <a:prstGeom prst="rect">
            <a:avLst/>
          </a:prstGeom>
        </p:spPr>
      </p:pic>
      <p:pic>
        <p:nvPicPr>
          <p:cNvPr id="12" name="Graphic 11" descr="Pound with solid fill">
            <a:extLst>
              <a:ext uri="{FF2B5EF4-FFF2-40B4-BE49-F238E27FC236}">
                <a16:creationId xmlns:a16="http://schemas.microsoft.com/office/drawing/2014/main" id="{8731D909-366C-49AF-9F19-704A7CB5CC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242" y="1945392"/>
            <a:ext cx="2384810" cy="2384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3C1FD5-EC01-4D8B-A06D-EECBBD956266}"/>
              </a:ext>
            </a:extLst>
          </p:cNvPr>
          <p:cNvSpPr txBox="1"/>
          <p:nvPr/>
        </p:nvSpPr>
        <p:spPr>
          <a:xfrm>
            <a:off x="-3" y="6632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 Requirements &amp; Fees</a:t>
            </a:r>
          </a:p>
        </p:txBody>
      </p:sp>
    </p:spTree>
    <p:extLst>
      <p:ext uri="{BB962C8B-B14F-4D97-AF65-F5344CB8AC3E}">
        <p14:creationId xmlns:p14="http://schemas.microsoft.com/office/powerpoint/2010/main" val="231869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5057632-8901-4AEA-A8FE-D69F571D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Onboarding process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57B404-45DB-44EE-B631-0633AAC672D3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519CE-101F-4CF3-8437-87B255E650CB}"/>
              </a:ext>
            </a:extLst>
          </p:cNvPr>
          <p:cNvSpPr txBox="1"/>
          <p:nvPr/>
        </p:nvSpPr>
        <p:spPr>
          <a:xfrm>
            <a:off x="353681" y="1976997"/>
            <a:ext cx="3683113" cy="375487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Fill out the form and upload with the required documents including: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Deed poll (all entities)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Complaint Handling Procedure (all entities)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Proof of identity (passport, driving license) and Proof of insurance (additional for sole traders)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Review and acknowledge agreement to: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Data Sharing Agreement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Terms of Reference (TOR)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Pay your invoice (you can expect this in October)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10E3EC-6928-4B17-81A5-64F8010F935E}"/>
              </a:ext>
            </a:extLst>
          </p:cNvPr>
          <p:cNvSpPr txBox="1"/>
          <p:nvPr/>
        </p:nvSpPr>
        <p:spPr>
          <a:xfrm>
            <a:off x="4267200" y="1976997"/>
            <a:ext cx="3683113" cy="3754874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 “welcome pack” will be sent including all relevant information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Unique Membership Number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Welcome Letter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Complaint Journey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OS logo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Links to key information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You’ll receive an invitation to Dispute Resolution Platform (DRP) training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5F53E9-5FBF-4C7C-BCB3-AE5C639B292B}"/>
              </a:ext>
            </a:extLst>
          </p:cNvPr>
          <p:cNvSpPr txBox="1"/>
          <p:nvPr/>
        </p:nvSpPr>
        <p:spPr>
          <a:xfrm>
            <a:off x="8160490" y="1983051"/>
            <a:ext cx="3683113" cy="3108543"/>
          </a:xfrm>
          <a:prstGeom prst="rect">
            <a:avLst/>
          </a:prstGeom>
          <a:solidFill>
            <a:srgbClr val="520051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Attend Dispute Resolution training including: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User activation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Broker case files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Broker remedy implementation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422B01-2ABE-403C-8283-6A4133E7472C}"/>
              </a:ext>
            </a:extLst>
          </p:cNvPr>
          <p:cNvGrpSpPr/>
          <p:nvPr/>
        </p:nvGrpSpPr>
        <p:grpSpPr>
          <a:xfrm>
            <a:off x="353682" y="1179163"/>
            <a:ext cx="3683112" cy="742829"/>
            <a:chOff x="118031" y="3390357"/>
            <a:chExt cx="1857074" cy="742829"/>
          </a:xfrm>
        </p:grpSpPr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A563A3FC-6314-4D8B-AC9B-21E755698FC7}"/>
                </a:ext>
              </a:extLst>
            </p:cNvPr>
            <p:cNvSpPr/>
            <p:nvPr/>
          </p:nvSpPr>
          <p:spPr>
            <a:xfrm>
              <a:off x="118031" y="3390357"/>
              <a:ext cx="1857074" cy="742829"/>
            </a:xfrm>
            <a:prstGeom prst="chevron">
              <a:avLst/>
            </a:prstGeom>
            <a:solidFill>
              <a:srgbClr val="69E1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ow: Chevron 4">
              <a:extLst>
                <a:ext uri="{FF2B5EF4-FFF2-40B4-BE49-F238E27FC236}">
                  <a16:creationId xmlns:a16="http://schemas.microsoft.com/office/drawing/2014/main" id="{DA8210BD-0AF7-4BEA-A861-DE06BED72A9B}"/>
                </a:ext>
              </a:extLst>
            </p:cNvPr>
            <p:cNvSpPr txBox="1"/>
            <p:nvPr/>
          </p:nvSpPr>
          <p:spPr>
            <a:xfrm>
              <a:off x="489446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Step 1: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Application</a:t>
              </a:r>
              <a:endParaRPr lang="en-GB" sz="1600" b="1" kern="1200" dirty="0">
                <a:solidFill>
                  <a:srgbClr val="520051"/>
                </a:solidFill>
                <a:latin typeface="Geomanist Book" panose="02000503000000020004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CCD3B4-ACB8-4EB1-940F-B0CA8DF71331}"/>
              </a:ext>
            </a:extLst>
          </p:cNvPr>
          <p:cNvGrpSpPr/>
          <p:nvPr/>
        </p:nvGrpSpPr>
        <p:grpSpPr>
          <a:xfrm>
            <a:off x="4267201" y="1179163"/>
            <a:ext cx="3683112" cy="742829"/>
            <a:chOff x="4714155" y="3390357"/>
            <a:chExt cx="1857074" cy="742829"/>
          </a:xfrm>
        </p:grpSpPr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3F080341-0965-4B50-9D0A-94463259155E}"/>
                </a:ext>
              </a:extLst>
            </p:cNvPr>
            <p:cNvSpPr/>
            <p:nvPr/>
          </p:nvSpPr>
          <p:spPr>
            <a:xfrm>
              <a:off x="4714155" y="3390357"/>
              <a:ext cx="1857074" cy="742829"/>
            </a:xfrm>
            <a:prstGeom prst="chevron">
              <a:avLst/>
            </a:prstGeom>
            <a:solidFill>
              <a:srgbClr val="00A88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Arrow: Chevron 6">
              <a:extLst>
                <a:ext uri="{FF2B5EF4-FFF2-40B4-BE49-F238E27FC236}">
                  <a16:creationId xmlns:a16="http://schemas.microsoft.com/office/drawing/2014/main" id="{EFF42F9D-3FAB-48CB-9E9E-86CA0B664CEF}"/>
                </a:ext>
              </a:extLst>
            </p:cNvPr>
            <p:cNvSpPr txBox="1"/>
            <p:nvPr/>
          </p:nvSpPr>
          <p:spPr>
            <a:xfrm>
              <a:off x="5085570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Step 2: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Onboarding</a:t>
              </a:r>
              <a:endParaRPr lang="en-GB" sz="1600" b="1" kern="1200" dirty="0">
                <a:solidFill>
                  <a:srgbClr val="520051"/>
                </a:solidFill>
                <a:latin typeface="Geomanist Book" panose="02000503000000020004" pitchFamily="50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679321-BF68-4B6D-8380-C3FCAD93BC3E}"/>
              </a:ext>
            </a:extLst>
          </p:cNvPr>
          <p:cNvGrpSpPr/>
          <p:nvPr/>
        </p:nvGrpSpPr>
        <p:grpSpPr>
          <a:xfrm>
            <a:off x="8160491" y="1179163"/>
            <a:ext cx="3683112" cy="742829"/>
            <a:chOff x="8356833" y="3390357"/>
            <a:chExt cx="1857074" cy="742829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6F1999AE-BEC7-4B53-BDC6-19D83AF8895D}"/>
                </a:ext>
              </a:extLst>
            </p:cNvPr>
            <p:cNvSpPr/>
            <p:nvPr/>
          </p:nvSpPr>
          <p:spPr>
            <a:xfrm>
              <a:off x="8356833" y="3390357"/>
              <a:ext cx="1857074" cy="742829"/>
            </a:xfrm>
            <a:prstGeom prst="chevron">
              <a:avLst/>
            </a:prstGeom>
            <a:solidFill>
              <a:srgbClr val="52005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rrow: Chevron 8">
              <a:extLst>
                <a:ext uri="{FF2B5EF4-FFF2-40B4-BE49-F238E27FC236}">
                  <a16:creationId xmlns:a16="http://schemas.microsoft.com/office/drawing/2014/main" id="{CA7027DE-5C3D-4950-9A56-2E269FA265B7}"/>
                </a:ext>
              </a:extLst>
            </p:cNvPr>
            <p:cNvSpPr txBox="1"/>
            <p:nvPr/>
          </p:nvSpPr>
          <p:spPr>
            <a:xfrm>
              <a:off x="8728248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bg1"/>
                  </a:solidFill>
                  <a:latin typeface="Geomanist Book" panose="02000503000000020004" pitchFamily="50" charset="0"/>
                </a:rPr>
                <a:t>Step 3: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Geomanist Book" panose="02000503000000020004" pitchFamily="50" charset="0"/>
                </a:rPr>
                <a:t>Operations</a:t>
              </a:r>
              <a:endParaRPr lang="en-GB" sz="1600" b="1" kern="1200" dirty="0">
                <a:solidFill>
                  <a:schemeClr val="bg1"/>
                </a:solidFill>
                <a:latin typeface="Geomanist Book" panose="02000503000000020004" pitchFamily="50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4804BF7-7887-4D71-8728-B595C997B4A7}"/>
              </a:ext>
            </a:extLst>
          </p:cNvPr>
          <p:cNvSpPr txBox="1"/>
          <p:nvPr/>
        </p:nvSpPr>
        <p:spPr>
          <a:xfrm>
            <a:off x="353681" y="6165824"/>
            <a:ext cx="11489921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Applications accepted 26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th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April – 31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August 2022 for the scheme to go-live from 1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December 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4E451-B2FE-487D-8B30-A6C5B3A6EF28}"/>
              </a:ext>
            </a:extLst>
          </p:cNvPr>
          <p:cNvSpPr txBox="1"/>
          <p:nvPr/>
        </p:nvSpPr>
        <p:spPr>
          <a:xfrm>
            <a:off x="0" y="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5. Next Steps</a:t>
            </a:r>
          </a:p>
        </p:txBody>
      </p:sp>
    </p:spTree>
    <p:extLst>
      <p:ext uri="{BB962C8B-B14F-4D97-AF65-F5344CB8AC3E}">
        <p14:creationId xmlns:p14="http://schemas.microsoft.com/office/powerpoint/2010/main" val="251154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What to 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2739739" y="1587509"/>
            <a:ext cx="2152745" cy="1815882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Review the documentation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5135324" y="1587509"/>
            <a:ext cx="2152745" cy="4031873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Actions checklist: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Provide a copy of your Complaint Handling Procedure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Sign and return the deed poll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Sign and return the data sharing agreement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Review the Terms of Reference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7527012" y="1592191"/>
            <a:ext cx="2152745" cy="1815882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Engage with the application process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2739739" y="3799119"/>
            <a:ext cx="2152745" cy="1815882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Review the FAQs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76BFE1-D186-4ACA-AD32-4048FF6653D8}"/>
              </a:ext>
            </a:extLst>
          </p:cNvPr>
          <p:cNvSpPr txBox="1"/>
          <p:nvPr/>
        </p:nvSpPr>
        <p:spPr>
          <a:xfrm>
            <a:off x="7527012" y="3815419"/>
            <a:ext cx="2152745" cy="1815882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Engage with stakeholders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9B383-1921-4A4C-8933-FD27F29A8730}"/>
              </a:ext>
            </a:extLst>
          </p:cNvPr>
          <p:cNvSpPr txBox="1"/>
          <p:nvPr/>
        </p:nvSpPr>
        <p:spPr>
          <a:xfrm>
            <a:off x="0" y="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5. Next Steps</a:t>
            </a:r>
          </a:p>
        </p:txBody>
      </p:sp>
      <p:pic>
        <p:nvPicPr>
          <p:cNvPr id="4" name="Graphic 3" descr="Eye with solid fill">
            <a:extLst>
              <a:ext uri="{FF2B5EF4-FFF2-40B4-BE49-F238E27FC236}">
                <a16:creationId xmlns:a16="http://schemas.microsoft.com/office/drawing/2014/main" id="{AEB89B85-585C-4781-BC52-BBD5B60C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6268" y="1677087"/>
            <a:ext cx="914400" cy="914400"/>
          </a:xfrm>
          <a:prstGeom prst="rect">
            <a:avLst/>
          </a:prstGeom>
        </p:spPr>
      </p:pic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6AE976E7-4D34-429E-8FFE-BEBD0013E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6513" y="167480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829E49-BC57-496E-BBAC-393D4B1B51A9}"/>
              </a:ext>
            </a:extLst>
          </p:cNvPr>
          <p:cNvSpPr txBox="1"/>
          <p:nvPr/>
        </p:nvSpPr>
        <p:spPr>
          <a:xfrm>
            <a:off x="3087791" y="3927436"/>
            <a:ext cx="156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20051"/>
                </a:solidFill>
                <a:latin typeface="Geomanist Book" panose="02000503000000020004" pitchFamily="50" charset="0"/>
              </a:rPr>
              <a:t>FAQ’s</a:t>
            </a:r>
          </a:p>
        </p:txBody>
      </p:sp>
      <p:pic>
        <p:nvPicPr>
          <p:cNvPr id="13" name="Graphic 12" descr="Magnifying glass with solid fill">
            <a:extLst>
              <a:ext uri="{FF2B5EF4-FFF2-40B4-BE49-F238E27FC236}">
                <a16:creationId xmlns:a16="http://schemas.microsoft.com/office/drawing/2014/main" id="{893E43BA-570E-4E87-8364-0EF913D98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8571" y="4030077"/>
            <a:ext cx="605245" cy="605245"/>
          </a:xfrm>
          <a:prstGeom prst="rect">
            <a:avLst/>
          </a:prstGeom>
        </p:spPr>
      </p:pic>
      <p:pic>
        <p:nvPicPr>
          <p:cNvPr id="30" name="Graphic 29" descr="Group with solid fill">
            <a:extLst>
              <a:ext uri="{FF2B5EF4-FFF2-40B4-BE49-F238E27FC236}">
                <a16:creationId xmlns:a16="http://schemas.microsoft.com/office/drawing/2014/main" id="{43EB89CF-2332-4D75-BD97-5E2DE05CB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46184" y="3752758"/>
            <a:ext cx="914400" cy="914400"/>
          </a:xfrm>
          <a:prstGeom prst="rect">
            <a:avLst/>
          </a:prstGeom>
        </p:spPr>
      </p:pic>
      <p:pic>
        <p:nvPicPr>
          <p:cNvPr id="17" name="Graphic 16" descr="Social network with solid fill">
            <a:extLst>
              <a:ext uri="{FF2B5EF4-FFF2-40B4-BE49-F238E27FC236}">
                <a16:creationId xmlns:a16="http://schemas.microsoft.com/office/drawing/2014/main" id="{B81B5E05-F875-48EB-A834-404C99C1F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0318" y="16755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3AA6DAD5-F9F3-4131-A1C0-1D327DAD0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009825"/>
              </p:ext>
            </p:extLst>
          </p:nvPr>
        </p:nvGraphicFramePr>
        <p:xfrm>
          <a:off x="221844" y="-263565"/>
          <a:ext cx="11885275" cy="752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1" name="Title 1">
            <a:extLst>
              <a:ext uri="{FF2B5EF4-FFF2-40B4-BE49-F238E27FC236}">
                <a16:creationId xmlns:a16="http://schemas.microsoft.com/office/drawing/2014/main" id="{912A4931-1D2D-4BAB-AB56-60B47EFA0C37}"/>
              </a:ext>
            </a:extLst>
          </p:cNvPr>
          <p:cNvSpPr txBox="1">
            <a:spLocks/>
          </p:cNvSpPr>
          <p:nvPr/>
        </p:nvSpPr>
        <p:spPr>
          <a:xfrm>
            <a:off x="0" y="362900"/>
            <a:ext cx="12191997" cy="1407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520051"/>
                </a:solidFill>
                <a:latin typeface="Geomanist Book" panose="02000503000000020004" pitchFamily="50" charset="0"/>
              </a:rPr>
              <a:t>Important dates</a:t>
            </a:r>
            <a:endParaRPr lang="en-GB" sz="32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E18E58C9-752E-43B7-AE60-00537410E8B7}"/>
              </a:ext>
            </a:extLst>
          </p:cNvPr>
          <p:cNvSpPr/>
          <p:nvPr/>
        </p:nvSpPr>
        <p:spPr>
          <a:xfrm>
            <a:off x="221846" y="3869384"/>
            <a:ext cx="5188354" cy="694481"/>
          </a:xfrm>
          <a:prstGeom prst="leftRightArrow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128C6-691A-4039-A333-B2C66CEAE203}"/>
              </a:ext>
            </a:extLst>
          </p:cNvPr>
          <p:cNvSpPr txBox="1"/>
          <p:nvPr/>
        </p:nvSpPr>
        <p:spPr>
          <a:xfrm>
            <a:off x="1322888" y="4066610"/>
            <a:ext cx="298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March – May 2022</a:t>
            </a: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48884-8316-4BD2-AF11-41F10F00F446}"/>
              </a:ext>
            </a:extLst>
          </p:cNvPr>
          <p:cNvSpPr/>
          <p:nvPr/>
        </p:nvSpPr>
        <p:spPr>
          <a:xfrm>
            <a:off x="-1" y="5668199"/>
            <a:ext cx="12192001" cy="1189802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E79B9BE-28AF-47E2-8461-32B4BB9F3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85" y="5853077"/>
            <a:ext cx="2617460" cy="851983"/>
          </a:xfrm>
          <a:prstGeom prst="rect">
            <a:avLst/>
          </a:prstGeom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7B329897-4540-4F74-A529-5717B9360531}"/>
              </a:ext>
            </a:extLst>
          </p:cNvPr>
          <p:cNvSpPr/>
          <p:nvPr/>
        </p:nvSpPr>
        <p:spPr>
          <a:xfrm>
            <a:off x="1914525" y="1428751"/>
            <a:ext cx="951657" cy="1683612"/>
          </a:xfrm>
          <a:prstGeom prst="downArrowCallout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26th April: </a:t>
            </a:r>
          </a:p>
          <a:p>
            <a:pPr algn="ctr"/>
            <a:r>
              <a:rPr lang="en-US" sz="1000" dirty="0">
                <a:solidFill>
                  <a:srgbClr val="660066"/>
                </a:solidFill>
                <a:latin typeface="Geomanist Book" panose="02000503000000020004" pitchFamily="50" charset="0"/>
              </a:rPr>
              <a:t>Broker Information Session - ADR Scheme &amp; Registration opens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7601FA0-D6F3-415E-B40D-7C40B0687EBB}"/>
              </a:ext>
            </a:extLst>
          </p:cNvPr>
          <p:cNvSpPr/>
          <p:nvPr/>
        </p:nvSpPr>
        <p:spPr>
          <a:xfrm>
            <a:off x="3600450" y="4431247"/>
            <a:ext cx="5188354" cy="694481"/>
          </a:xfrm>
          <a:prstGeom prst="leftRightArrow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AE2A5-8F9D-49B1-A57E-DB901B9EAADE}"/>
              </a:ext>
            </a:extLst>
          </p:cNvPr>
          <p:cNvSpPr txBox="1"/>
          <p:nvPr/>
        </p:nvSpPr>
        <p:spPr>
          <a:xfrm>
            <a:off x="3733800" y="4628473"/>
            <a:ext cx="489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26</a:t>
            </a:r>
            <a:r>
              <a:rPr lang="en-US" sz="14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th</a:t>
            </a: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 April – 31</a:t>
            </a:r>
            <a:r>
              <a:rPr lang="en-US" sz="14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 August 2022 – Broker registration window</a:t>
            </a: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8810ACE-08C1-4537-B1E3-5F675BF9F633}"/>
              </a:ext>
            </a:extLst>
          </p:cNvPr>
          <p:cNvSpPr/>
          <p:nvPr/>
        </p:nvSpPr>
        <p:spPr>
          <a:xfrm>
            <a:off x="8496299" y="4819883"/>
            <a:ext cx="3610819" cy="694481"/>
          </a:xfrm>
          <a:prstGeom prst="leftRightArrow">
            <a:avLst/>
          </a:prstGeom>
          <a:gradFill flip="none" rotWithShape="1">
            <a:gsLst>
              <a:gs pos="100000">
                <a:srgbClr val="520051"/>
              </a:gs>
              <a:gs pos="0">
                <a:srgbClr val="52005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5FCD0-77B0-4DFB-8047-6972010941F6}"/>
              </a:ext>
            </a:extLst>
          </p:cNvPr>
          <p:cNvSpPr txBox="1"/>
          <p:nvPr/>
        </p:nvSpPr>
        <p:spPr>
          <a:xfrm>
            <a:off x="8788804" y="5017109"/>
            <a:ext cx="303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1</a:t>
            </a:r>
            <a:r>
              <a:rPr lang="en-US" sz="1400" baseline="30000" dirty="0">
                <a:solidFill>
                  <a:schemeClr val="bg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 September – 1</a:t>
            </a:r>
            <a:r>
              <a:rPr lang="en-US" sz="1400" baseline="30000" dirty="0">
                <a:solidFill>
                  <a:schemeClr val="bg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 December 2022</a:t>
            </a:r>
            <a:endParaRPr lang="en-GB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4E2378E2-02F6-4655-9E4A-0781B39F2897}"/>
              </a:ext>
            </a:extLst>
          </p:cNvPr>
          <p:cNvSpPr/>
          <p:nvPr/>
        </p:nvSpPr>
        <p:spPr>
          <a:xfrm>
            <a:off x="2898614" y="1425379"/>
            <a:ext cx="951657" cy="1683612"/>
          </a:xfrm>
          <a:prstGeom prst="downArrowCallout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26th May:</a:t>
            </a:r>
          </a:p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660066"/>
                </a:solidFill>
                <a:latin typeface="Geomanist Book" panose="02000503000000020004" pitchFamily="50" charset="0"/>
              </a:rPr>
              <a:t>Broker Information Session – Complaint Journey</a:t>
            </a:r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AA6C9639-56EC-4B8F-B40D-E5B85A618BBE}"/>
              </a:ext>
            </a:extLst>
          </p:cNvPr>
          <p:cNvSpPr/>
          <p:nvPr/>
        </p:nvSpPr>
        <p:spPr>
          <a:xfrm>
            <a:off x="8393228" y="1428751"/>
            <a:ext cx="951657" cy="1683612"/>
          </a:xfrm>
          <a:prstGeom prst="downArrowCallout">
            <a:avLst/>
          </a:prstGeom>
          <a:solidFill>
            <a:srgbClr val="52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manist Book" panose="02000503000000020004" pitchFamily="50" charset="0"/>
              </a:rPr>
              <a:t>October: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Geomanist Book" panose="02000503000000020004" pitchFamily="50" charset="0"/>
              </a:rPr>
              <a:t>Confirmed acceptance onto scheme and invoicing</a:t>
            </a:r>
          </a:p>
        </p:txBody>
      </p: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9F4DA186-6E84-4D2E-9B42-6D2AE14A06FD}"/>
              </a:ext>
            </a:extLst>
          </p:cNvPr>
          <p:cNvSpPr/>
          <p:nvPr/>
        </p:nvSpPr>
        <p:spPr>
          <a:xfrm>
            <a:off x="9377317" y="1420811"/>
            <a:ext cx="951657" cy="1683612"/>
          </a:xfrm>
          <a:prstGeom prst="downArrowCallout">
            <a:avLst/>
          </a:prstGeom>
          <a:solidFill>
            <a:srgbClr val="52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manist Book" panose="02000503000000020004" pitchFamily="50" charset="0"/>
              </a:rPr>
              <a:t>November: 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Geomanist Book" panose="02000503000000020004" pitchFamily="50" charset="0"/>
              </a:rPr>
              <a:t>Brokers added to scheme register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620CC-74DD-45CD-909F-1E859E9219B5}"/>
              </a:ext>
            </a:extLst>
          </p:cNvPr>
          <p:cNvSpPr txBox="1"/>
          <p:nvPr/>
        </p:nvSpPr>
        <p:spPr>
          <a:xfrm>
            <a:off x="0" y="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5. Next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564B8-87A4-4078-B488-009682A98767}"/>
              </a:ext>
            </a:extLst>
          </p:cNvPr>
          <p:cNvSpPr/>
          <p:nvPr/>
        </p:nvSpPr>
        <p:spPr>
          <a:xfrm>
            <a:off x="1914525" y="1420811"/>
            <a:ext cx="932590" cy="1683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3CDB7-6D07-4A64-94BB-67AF9BF6ACD8}"/>
              </a:ext>
            </a:extLst>
          </p:cNvPr>
          <p:cNvSpPr/>
          <p:nvPr/>
        </p:nvSpPr>
        <p:spPr>
          <a:xfrm>
            <a:off x="2898614" y="1420811"/>
            <a:ext cx="932590" cy="1683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D60A53-0864-4C1E-AD3F-39BDBB117392}"/>
              </a:ext>
            </a:extLst>
          </p:cNvPr>
          <p:cNvSpPr/>
          <p:nvPr/>
        </p:nvSpPr>
        <p:spPr>
          <a:xfrm>
            <a:off x="3574645" y="4402683"/>
            <a:ext cx="5214158" cy="800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0CD619-0428-4FBC-B3F5-C64C08AD1DCF}"/>
              </a:ext>
            </a:extLst>
          </p:cNvPr>
          <p:cNvSpPr/>
          <p:nvPr/>
        </p:nvSpPr>
        <p:spPr>
          <a:xfrm>
            <a:off x="10258863" y="3112362"/>
            <a:ext cx="1848255" cy="764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9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87882"/>
            <a:ext cx="12192000" cy="23876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GB" sz="3600" dirty="0">
                <a:latin typeface="Geomanist Book" panose="02000503000000020004" pitchFamily="50" charset="0"/>
              </a:rPr>
              <a:t>Any questions?</a:t>
            </a:r>
            <a:endParaRPr lang="en-US" sz="3600" dirty="0">
              <a:latin typeface="Geomanist Boo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4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87882"/>
            <a:ext cx="12192000" cy="23876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GB" sz="3600" dirty="0">
                <a:latin typeface="Geomanist Book" panose="02000503000000020004" pitchFamily="50" charset="0"/>
              </a:rPr>
              <a:t>Thanks for your time</a:t>
            </a:r>
            <a:endParaRPr lang="en-US" sz="3600" dirty="0">
              <a:latin typeface="Geomanist Book" panose="02000503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D3B3-5271-48C2-A8CA-548CCA9F9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" y="3532672"/>
            <a:ext cx="1194435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Geomanist Book" panose="02000503000000020004" pitchFamily="50" charset="0"/>
              </a:rPr>
              <a:t>Please visit</a:t>
            </a:r>
          </a:p>
          <a:p>
            <a:r>
              <a:rPr lang="da-DK" dirty="0">
                <a:latin typeface="Geomanist Book" panose="0200050300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www.ombudsman-services.org/sectors/energy-brokers</a:t>
            </a:r>
            <a:endParaRPr lang="da-DK" dirty="0">
              <a:latin typeface="Geomanist Book" panose="02000503000000020004" pitchFamily="50" charset="0"/>
            </a:endParaRPr>
          </a:p>
          <a:p>
            <a:r>
              <a:rPr lang="da-DK" dirty="0">
                <a:latin typeface="Geomanist Book" panose="02000503000000020004" pitchFamily="50" charset="0"/>
              </a:rPr>
              <a:t>For more information</a:t>
            </a:r>
          </a:p>
          <a:p>
            <a:r>
              <a:rPr lang="da-DK" dirty="0">
                <a:latin typeface="Geomanist Book" panose="02000503000000020004" pitchFamily="50" charset="0"/>
              </a:rPr>
              <a:t>Please email</a:t>
            </a:r>
          </a:p>
          <a:p>
            <a:r>
              <a:rPr lang="en-GB" dirty="0">
                <a:latin typeface="Geomanist Book" panose="02000503000000020004" pitchFamily="50" charset="0"/>
                <a:hlinkClick r:id="rId4"/>
              </a:rPr>
              <a:t>EnergyBrokerinfo@ombudsman-services.org</a:t>
            </a:r>
            <a:endParaRPr lang="en-GB" dirty="0">
              <a:latin typeface="Geomanist Boo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8C31FEF-1B5F-4A02-AA29-942052B4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/>
          <a:stretch/>
        </p:blipFill>
        <p:spPr>
          <a:xfrm flipH="1"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07" y="212428"/>
            <a:ext cx="10517006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B19130-73C6-4452-BFBC-D49394AA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380" y="1282867"/>
            <a:ext cx="10711946" cy="415198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520051"/>
                </a:solidFill>
                <a:latin typeface="Geomanist Book" panose="02000503000000020004" pitchFamily="50" charset="0"/>
              </a:rPr>
              <a:t>Introduction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Our purpose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Principles around the ADR Scheme</a:t>
            </a:r>
            <a:endParaRPr lang="en-US" sz="18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520051"/>
                </a:solidFill>
                <a:latin typeface="Geomanist Book" panose="02000503000000020004" pitchFamily="50" charset="0"/>
              </a:rPr>
              <a:t>Project Roadmap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Scheme launch timeline</a:t>
            </a:r>
            <a:endParaRPr lang="en-US" sz="18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520051"/>
                </a:solidFill>
                <a:latin typeface="Geomanist Book" panose="02000503000000020004" pitchFamily="50" charset="0"/>
              </a:rPr>
              <a:t>Scheme Details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Onboarding Process and Terms of Reference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Complaint Handling Procedure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Signposting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8-week and deadlock letters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520051"/>
                </a:solidFill>
                <a:latin typeface="Geomanist Book" panose="02000503000000020004" pitchFamily="50" charset="0"/>
              </a:rPr>
              <a:t>Requirements and Fees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Main requirements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Scheme Register </a:t>
            </a:r>
          </a:p>
          <a:p>
            <a:pPr lvl="1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Fees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520051"/>
                </a:solidFill>
                <a:latin typeface="Geomanist Book" panose="02000503000000020004" pitchFamily="50" charset="0"/>
              </a:rPr>
              <a:t>Next Steps</a:t>
            </a:r>
          </a:p>
          <a:p>
            <a:endParaRPr lang="en-GB" sz="18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endParaRPr lang="en-GB" sz="18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86E0-0AD6-4EC3-810A-354D47BBE1F4}"/>
              </a:ext>
            </a:extLst>
          </p:cNvPr>
          <p:cNvSpPr/>
          <p:nvPr/>
        </p:nvSpPr>
        <p:spPr>
          <a:xfrm>
            <a:off x="-1" y="5668199"/>
            <a:ext cx="12192001" cy="1189802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85516BD-9A71-45E9-9201-A7D11560F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85" y="5853077"/>
            <a:ext cx="2617460" cy="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Principles around the Energy Broker ADR scheme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323360" y="1976997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Ofgem’s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licence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condition that suppliers only work with energy brokers signed up to a qualifying ADR scheme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2266146" y="1976997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As far as possible run along the lines of the Energy Ombudsman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4208932" y="1976997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Funded by energy brokers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6159436" y="1976997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Achieve the intention of OFGEM’s microbusiness strategic review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76BFE1-D186-4ACA-AD32-4048FF6653D8}"/>
              </a:ext>
            </a:extLst>
          </p:cNvPr>
          <p:cNvSpPr txBox="1"/>
          <p:nvPr/>
        </p:nvSpPr>
        <p:spPr>
          <a:xfrm>
            <a:off x="8109940" y="1983051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Review the scheme in the first year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649D1-C928-4DFB-ADEB-73DDCE10CB96}"/>
              </a:ext>
            </a:extLst>
          </p:cNvPr>
          <p:cNvSpPr txBox="1"/>
          <p:nvPr/>
        </p:nvSpPr>
        <p:spPr>
          <a:xfrm>
            <a:off x="10052726" y="1983051"/>
            <a:ext cx="1838502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Ofgem’s other proposals and Department for Business, Energy and Industrial Strategy looking at regulation in the energy sector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1E817-6908-46FB-A75B-AC520F28054F}"/>
              </a:ext>
            </a:extLst>
          </p:cNvPr>
          <p:cNvSpPr txBox="1"/>
          <p:nvPr/>
        </p:nvSpPr>
        <p:spPr>
          <a:xfrm>
            <a:off x="-1" y="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 Introduction</a:t>
            </a:r>
          </a:p>
        </p:txBody>
      </p:sp>
      <p:pic>
        <p:nvPicPr>
          <p:cNvPr id="4" name="Graphic 3" descr="Lecturer with solid fill">
            <a:extLst>
              <a:ext uri="{FF2B5EF4-FFF2-40B4-BE49-F238E27FC236}">
                <a16:creationId xmlns:a16="http://schemas.microsoft.com/office/drawing/2014/main" id="{5FB91987-09BD-4BD2-8357-81A5AB9AC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9362" y="2068304"/>
            <a:ext cx="914400" cy="914400"/>
          </a:xfrm>
          <a:prstGeom prst="rect">
            <a:avLst/>
          </a:prstGeom>
        </p:spPr>
      </p:pic>
      <p:pic>
        <p:nvPicPr>
          <p:cNvPr id="6" name="Graphic 5" descr="Compass with solid fill">
            <a:extLst>
              <a:ext uri="{FF2B5EF4-FFF2-40B4-BE49-F238E27FC236}">
                <a16:creationId xmlns:a16="http://schemas.microsoft.com/office/drawing/2014/main" id="{2CF90ED2-E12C-4495-AAF3-0F1ECCD49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1487" y="2049354"/>
            <a:ext cx="914400" cy="914400"/>
          </a:xfrm>
          <a:prstGeom prst="rect">
            <a:avLst/>
          </a:prstGeom>
        </p:spPr>
      </p:pic>
      <p:pic>
        <p:nvPicPr>
          <p:cNvPr id="8" name="Graphic 7" descr="Daily calendar with solid fill">
            <a:extLst>
              <a:ext uri="{FF2B5EF4-FFF2-40B4-BE49-F238E27FC236}">
                <a16:creationId xmlns:a16="http://schemas.microsoft.com/office/drawing/2014/main" id="{E890E97E-D51C-4A3F-AF0D-9B5C4D9F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8984" y="2045691"/>
            <a:ext cx="914400" cy="914400"/>
          </a:xfrm>
          <a:prstGeom prst="rect">
            <a:avLst/>
          </a:prstGeom>
        </p:spPr>
      </p:pic>
      <p:pic>
        <p:nvPicPr>
          <p:cNvPr id="12" name="Graphic 11" descr="Pound with solid fill">
            <a:extLst>
              <a:ext uri="{FF2B5EF4-FFF2-40B4-BE49-F238E27FC236}">
                <a16:creationId xmlns:a16="http://schemas.microsoft.com/office/drawing/2014/main" id="{BD335201-8DA0-4A90-BFCA-1DC82BCFE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0983" y="2045691"/>
            <a:ext cx="914400" cy="914400"/>
          </a:xfrm>
          <a:prstGeom prst="rect">
            <a:avLst/>
          </a:prstGeom>
        </p:spPr>
      </p:pic>
      <p:pic>
        <p:nvPicPr>
          <p:cNvPr id="16" name="Graphic 15" descr="Electric Tower with solid fill">
            <a:extLst>
              <a:ext uri="{FF2B5EF4-FFF2-40B4-BE49-F238E27FC236}">
                <a16:creationId xmlns:a16="http://schemas.microsoft.com/office/drawing/2014/main" id="{D62EF0B1-E8D0-45B0-AB4A-F9D4DB0F7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32056" y="2045691"/>
            <a:ext cx="914400" cy="914400"/>
          </a:xfrm>
          <a:prstGeom prst="rect">
            <a:avLst/>
          </a:prstGeom>
        </p:spPr>
      </p:pic>
      <p:pic>
        <p:nvPicPr>
          <p:cNvPr id="25" name="Graphic 24" descr="Checklist with solid fill">
            <a:extLst>
              <a:ext uri="{FF2B5EF4-FFF2-40B4-BE49-F238E27FC236}">
                <a16:creationId xmlns:a16="http://schemas.microsoft.com/office/drawing/2014/main" id="{CE69E475-82E1-44ED-97C5-6CF70BA65F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411" y="20299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3AA6DAD5-F9F3-4131-A1C0-1D327DAD0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05535"/>
              </p:ext>
            </p:extLst>
          </p:nvPr>
        </p:nvGraphicFramePr>
        <p:xfrm>
          <a:off x="221844" y="-263565"/>
          <a:ext cx="11885275" cy="752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1" name="Title 1">
            <a:extLst>
              <a:ext uri="{FF2B5EF4-FFF2-40B4-BE49-F238E27FC236}">
                <a16:creationId xmlns:a16="http://schemas.microsoft.com/office/drawing/2014/main" id="{912A4931-1D2D-4BAB-AB56-60B47EFA0C37}"/>
              </a:ext>
            </a:extLst>
          </p:cNvPr>
          <p:cNvSpPr txBox="1">
            <a:spLocks/>
          </p:cNvSpPr>
          <p:nvPr/>
        </p:nvSpPr>
        <p:spPr>
          <a:xfrm>
            <a:off x="0" y="362900"/>
            <a:ext cx="12191997" cy="1407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520051"/>
                </a:solidFill>
                <a:latin typeface="Geomanist Book" panose="02000503000000020004" pitchFamily="50" charset="0"/>
              </a:rPr>
              <a:t>Scheme launch timeline</a:t>
            </a:r>
            <a:endParaRPr lang="en-GB" sz="32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E18E58C9-752E-43B7-AE60-00537410E8B7}"/>
              </a:ext>
            </a:extLst>
          </p:cNvPr>
          <p:cNvSpPr/>
          <p:nvPr/>
        </p:nvSpPr>
        <p:spPr>
          <a:xfrm>
            <a:off x="221846" y="3869384"/>
            <a:ext cx="5188354" cy="694481"/>
          </a:xfrm>
          <a:prstGeom prst="leftRightArrow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128C6-691A-4039-A333-B2C66CEAE203}"/>
              </a:ext>
            </a:extLst>
          </p:cNvPr>
          <p:cNvSpPr txBox="1"/>
          <p:nvPr/>
        </p:nvSpPr>
        <p:spPr>
          <a:xfrm>
            <a:off x="1322888" y="4066610"/>
            <a:ext cx="298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March – May 2022</a:t>
            </a: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48884-8316-4BD2-AF11-41F10F00F446}"/>
              </a:ext>
            </a:extLst>
          </p:cNvPr>
          <p:cNvSpPr/>
          <p:nvPr/>
        </p:nvSpPr>
        <p:spPr>
          <a:xfrm>
            <a:off x="-1" y="5668199"/>
            <a:ext cx="12192001" cy="1189802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E79B9BE-28AF-47E2-8461-32B4BB9F3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85" y="5853077"/>
            <a:ext cx="2617460" cy="851983"/>
          </a:xfrm>
          <a:prstGeom prst="rect">
            <a:avLst/>
          </a:prstGeom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7B329897-4540-4F74-A529-5717B9360531}"/>
              </a:ext>
            </a:extLst>
          </p:cNvPr>
          <p:cNvSpPr/>
          <p:nvPr/>
        </p:nvSpPr>
        <p:spPr>
          <a:xfrm>
            <a:off x="1914525" y="1428751"/>
            <a:ext cx="951657" cy="1683612"/>
          </a:xfrm>
          <a:prstGeom prst="downArrowCallout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26th April: </a:t>
            </a:r>
          </a:p>
          <a:p>
            <a:pPr algn="ctr"/>
            <a:r>
              <a:rPr lang="en-US" sz="1000" dirty="0">
                <a:solidFill>
                  <a:srgbClr val="660066"/>
                </a:solidFill>
                <a:latin typeface="Geomanist Book" panose="02000503000000020004" pitchFamily="50" charset="0"/>
              </a:rPr>
              <a:t>Broker Information Session - ADR Scheme &amp; Registration opens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7601FA0-D6F3-415E-B40D-7C40B0687EBB}"/>
              </a:ext>
            </a:extLst>
          </p:cNvPr>
          <p:cNvSpPr/>
          <p:nvPr/>
        </p:nvSpPr>
        <p:spPr>
          <a:xfrm>
            <a:off x="3600450" y="4431247"/>
            <a:ext cx="5188354" cy="694481"/>
          </a:xfrm>
          <a:prstGeom prst="leftRightArrow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AE2A5-8F9D-49B1-A57E-DB901B9EAADE}"/>
              </a:ext>
            </a:extLst>
          </p:cNvPr>
          <p:cNvSpPr txBox="1"/>
          <p:nvPr/>
        </p:nvSpPr>
        <p:spPr>
          <a:xfrm>
            <a:off x="3733800" y="4628473"/>
            <a:ext cx="489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26</a:t>
            </a:r>
            <a:r>
              <a:rPr lang="en-US" sz="14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th</a:t>
            </a: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 April – 31</a:t>
            </a:r>
            <a:r>
              <a:rPr lang="en-US" sz="14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 August 2022 – Broker registration window</a:t>
            </a: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8810ACE-08C1-4537-B1E3-5F675BF9F633}"/>
              </a:ext>
            </a:extLst>
          </p:cNvPr>
          <p:cNvSpPr/>
          <p:nvPr/>
        </p:nvSpPr>
        <p:spPr>
          <a:xfrm>
            <a:off x="8496299" y="4819883"/>
            <a:ext cx="3610819" cy="694481"/>
          </a:xfrm>
          <a:prstGeom prst="leftRightArrow">
            <a:avLst/>
          </a:prstGeom>
          <a:gradFill flip="none" rotWithShape="1">
            <a:gsLst>
              <a:gs pos="100000">
                <a:srgbClr val="520051"/>
              </a:gs>
              <a:gs pos="0">
                <a:srgbClr val="52005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5FCD0-77B0-4DFB-8047-6972010941F6}"/>
              </a:ext>
            </a:extLst>
          </p:cNvPr>
          <p:cNvSpPr txBox="1"/>
          <p:nvPr/>
        </p:nvSpPr>
        <p:spPr>
          <a:xfrm>
            <a:off x="8788804" y="5017109"/>
            <a:ext cx="303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1</a:t>
            </a:r>
            <a:r>
              <a:rPr lang="en-US" sz="1400" baseline="30000" dirty="0">
                <a:solidFill>
                  <a:schemeClr val="bg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 September – 1</a:t>
            </a:r>
            <a:r>
              <a:rPr lang="en-US" sz="1400" baseline="30000" dirty="0">
                <a:solidFill>
                  <a:schemeClr val="bg1"/>
                </a:solidFill>
                <a:latin typeface="Geomanist Book" panose="02000503000000020004" pitchFamily="50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 December 2022</a:t>
            </a:r>
            <a:endParaRPr lang="en-GB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4E2378E2-02F6-4655-9E4A-0781B39F2897}"/>
              </a:ext>
            </a:extLst>
          </p:cNvPr>
          <p:cNvSpPr/>
          <p:nvPr/>
        </p:nvSpPr>
        <p:spPr>
          <a:xfrm>
            <a:off x="2898614" y="1425379"/>
            <a:ext cx="951657" cy="1683612"/>
          </a:xfrm>
          <a:prstGeom prst="downArrowCallout">
            <a:avLst/>
          </a:prstGeom>
          <a:solidFill>
            <a:srgbClr val="69E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26th May:</a:t>
            </a:r>
          </a:p>
          <a:p>
            <a:pPr algn="ctr"/>
            <a:r>
              <a:rPr lang="en-US" sz="1000" b="1" dirty="0">
                <a:solidFill>
                  <a:srgbClr val="660066"/>
                </a:solidFill>
                <a:latin typeface="Geomanist Book" panose="02000503000000020004" pitchFamily="50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660066"/>
                </a:solidFill>
                <a:latin typeface="Geomanist Book" panose="02000503000000020004" pitchFamily="50" charset="0"/>
              </a:rPr>
              <a:t>Broker Information Session – Complaint Journey</a:t>
            </a:r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AA6C9639-56EC-4B8F-B40D-E5B85A618BBE}"/>
              </a:ext>
            </a:extLst>
          </p:cNvPr>
          <p:cNvSpPr/>
          <p:nvPr/>
        </p:nvSpPr>
        <p:spPr>
          <a:xfrm>
            <a:off x="8393228" y="1428751"/>
            <a:ext cx="951657" cy="1683612"/>
          </a:xfrm>
          <a:prstGeom prst="downArrowCallout">
            <a:avLst/>
          </a:prstGeom>
          <a:solidFill>
            <a:srgbClr val="52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manist Book" panose="02000503000000020004" pitchFamily="50" charset="0"/>
              </a:rPr>
              <a:t>October: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Geomanist Book" panose="02000503000000020004" pitchFamily="50" charset="0"/>
              </a:rPr>
              <a:t>Confirmed acceptance onto scheme and invoicing</a:t>
            </a:r>
          </a:p>
        </p:txBody>
      </p: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9F4DA186-6E84-4D2E-9B42-6D2AE14A06FD}"/>
              </a:ext>
            </a:extLst>
          </p:cNvPr>
          <p:cNvSpPr/>
          <p:nvPr/>
        </p:nvSpPr>
        <p:spPr>
          <a:xfrm>
            <a:off x="9377317" y="1420811"/>
            <a:ext cx="951657" cy="1683612"/>
          </a:xfrm>
          <a:prstGeom prst="downArrowCallout">
            <a:avLst/>
          </a:prstGeom>
          <a:solidFill>
            <a:srgbClr val="52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manist Book" panose="02000503000000020004" pitchFamily="50" charset="0"/>
              </a:rPr>
              <a:t>November: 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Geomanist Book" panose="02000503000000020004" pitchFamily="50" charset="0"/>
              </a:rPr>
              <a:t>Brokers added to scheme register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EE8C2-D502-46EC-A7BC-C852824F48C7}"/>
              </a:ext>
            </a:extLst>
          </p:cNvPr>
          <p:cNvSpPr txBox="1"/>
          <p:nvPr/>
        </p:nvSpPr>
        <p:spPr>
          <a:xfrm>
            <a:off x="0" y="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2. Project Roadmap</a:t>
            </a:r>
          </a:p>
        </p:txBody>
      </p:sp>
    </p:spTree>
    <p:extLst>
      <p:ext uri="{BB962C8B-B14F-4D97-AF65-F5344CB8AC3E}">
        <p14:creationId xmlns:p14="http://schemas.microsoft.com/office/powerpoint/2010/main" val="129981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5057632-8901-4AEA-A8FE-D69F571D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Onboarding process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57B404-45DB-44EE-B631-0633AAC672D3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519CE-101F-4CF3-8437-87B255E650CB}"/>
              </a:ext>
            </a:extLst>
          </p:cNvPr>
          <p:cNvSpPr txBox="1"/>
          <p:nvPr/>
        </p:nvSpPr>
        <p:spPr>
          <a:xfrm>
            <a:off x="353681" y="1976997"/>
            <a:ext cx="3683113" cy="3754874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Fill out the form and upload with the required documents including: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Deed poll (all entities)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Complaint Handling Procedure (all entities)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Proof of identity (passport, driving license) and Proof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of National insurance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(additional for sole traders)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Review and acknowledge agreement to: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Data Sharing Agreement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Terms of Reference (TOR)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Pay your invoice (you can expect this in October)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10E3EC-6928-4B17-81A5-64F8010F935E}"/>
              </a:ext>
            </a:extLst>
          </p:cNvPr>
          <p:cNvSpPr txBox="1"/>
          <p:nvPr/>
        </p:nvSpPr>
        <p:spPr>
          <a:xfrm>
            <a:off x="4267200" y="1976997"/>
            <a:ext cx="3683113" cy="3754874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 “welcome pack” will be sent including all relevant information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Unique Membership Number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Welcome Letter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Complaint Journey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OS logo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Links to key information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You’ll receive an invitation to Dispute Resolution Platform (DRP) training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5F53E9-5FBF-4C7C-BCB3-AE5C639B292B}"/>
              </a:ext>
            </a:extLst>
          </p:cNvPr>
          <p:cNvSpPr txBox="1"/>
          <p:nvPr/>
        </p:nvSpPr>
        <p:spPr>
          <a:xfrm>
            <a:off x="8160490" y="1983051"/>
            <a:ext cx="3683113" cy="3108543"/>
          </a:xfrm>
          <a:prstGeom prst="rect">
            <a:avLst/>
          </a:prstGeom>
          <a:solidFill>
            <a:srgbClr val="520051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Geomanist Book" panose="02000503000000020004" pitchFamily="50" charset="0"/>
              </a:rPr>
              <a:t>Attend Dispute Resolution training including: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User activation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Broker case files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anist Book" panose="02000503000000020004" pitchFamily="50" charset="0"/>
              </a:rPr>
              <a:t>Broker remedy implementation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chemeClr val="bg1"/>
              </a:solidFill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422B01-2ABE-403C-8283-6A4133E7472C}"/>
              </a:ext>
            </a:extLst>
          </p:cNvPr>
          <p:cNvGrpSpPr/>
          <p:nvPr/>
        </p:nvGrpSpPr>
        <p:grpSpPr>
          <a:xfrm>
            <a:off x="353682" y="1179163"/>
            <a:ext cx="3683112" cy="742829"/>
            <a:chOff x="118031" y="3390357"/>
            <a:chExt cx="1857074" cy="742829"/>
          </a:xfrm>
        </p:grpSpPr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A563A3FC-6314-4D8B-AC9B-21E755698FC7}"/>
                </a:ext>
              </a:extLst>
            </p:cNvPr>
            <p:cNvSpPr/>
            <p:nvPr/>
          </p:nvSpPr>
          <p:spPr>
            <a:xfrm>
              <a:off x="118031" y="3390357"/>
              <a:ext cx="1857074" cy="742829"/>
            </a:xfrm>
            <a:prstGeom prst="chevron">
              <a:avLst/>
            </a:prstGeom>
            <a:solidFill>
              <a:srgbClr val="69E1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ow: Chevron 4">
              <a:extLst>
                <a:ext uri="{FF2B5EF4-FFF2-40B4-BE49-F238E27FC236}">
                  <a16:creationId xmlns:a16="http://schemas.microsoft.com/office/drawing/2014/main" id="{DA8210BD-0AF7-4BEA-A861-DE06BED72A9B}"/>
                </a:ext>
              </a:extLst>
            </p:cNvPr>
            <p:cNvSpPr txBox="1"/>
            <p:nvPr/>
          </p:nvSpPr>
          <p:spPr>
            <a:xfrm>
              <a:off x="489446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Step 1: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Application</a:t>
              </a:r>
              <a:endParaRPr lang="en-GB" sz="1600" b="1" kern="1200" dirty="0">
                <a:solidFill>
                  <a:srgbClr val="520051"/>
                </a:solidFill>
                <a:latin typeface="Geomanist Book" panose="02000503000000020004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CCD3B4-ACB8-4EB1-940F-B0CA8DF71331}"/>
              </a:ext>
            </a:extLst>
          </p:cNvPr>
          <p:cNvGrpSpPr/>
          <p:nvPr/>
        </p:nvGrpSpPr>
        <p:grpSpPr>
          <a:xfrm>
            <a:off x="4267201" y="1179163"/>
            <a:ext cx="3683112" cy="742829"/>
            <a:chOff x="4714155" y="3390357"/>
            <a:chExt cx="1857074" cy="742829"/>
          </a:xfrm>
        </p:grpSpPr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3F080341-0965-4B50-9D0A-94463259155E}"/>
                </a:ext>
              </a:extLst>
            </p:cNvPr>
            <p:cNvSpPr/>
            <p:nvPr/>
          </p:nvSpPr>
          <p:spPr>
            <a:xfrm>
              <a:off x="4714155" y="3390357"/>
              <a:ext cx="1857074" cy="742829"/>
            </a:xfrm>
            <a:prstGeom prst="chevron">
              <a:avLst/>
            </a:prstGeom>
            <a:solidFill>
              <a:srgbClr val="00A88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Arrow: Chevron 6">
              <a:extLst>
                <a:ext uri="{FF2B5EF4-FFF2-40B4-BE49-F238E27FC236}">
                  <a16:creationId xmlns:a16="http://schemas.microsoft.com/office/drawing/2014/main" id="{EFF42F9D-3FAB-48CB-9E9E-86CA0B664CEF}"/>
                </a:ext>
              </a:extLst>
            </p:cNvPr>
            <p:cNvSpPr txBox="1"/>
            <p:nvPr/>
          </p:nvSpPr>
          <p:spPr>
            <a:xfrm>
              <a:off x="5085570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Step 2: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520051"/>
                  </a:solidFill>
                  <a:latin typeface="Geomanist Book" panose="02000503000000020004" pitchFamily="50" charset="0"/>
                </a:rPr>
                <a:t>Onboarding</a:t>
              </a:r>
              <a:endParaRPr lang="en-GB" sz="1600" b="1" kern="1200" dirty="0">
                <a:solidFill>
                  <a:srgbClr val="520051"/>
                </a:solidFill>
                <a:latin typeface="Geomanist Book" panose="02000503000000020004" pitchFamily="50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679321-BF68-4B6D-8380-C3FCAD93BC3E}"/>
              </a:ext>
            </a:extLst>
          </p:cNvPr>
          <p:cNvGrpSpPr/>
          <p:nvPr/>
        </p:nvGrpSpPr>
        <p:grpSpPr>
          <a:xfrm>
            <a:off x="8160491" y="1179163"/>
            <a:ext cx="3683112" cy="742829"/>
            <a:chOff x="8356833" y="3390357"/>
            <a:chExt cx="1857074" cy="742829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6F1999AE-BEC7-4B53-BDC6-19D83AF8895D}"/>
                </a:ext>
              </a:extLst>
            </p:cNvPr>
            <p:cNvSpPr/>
            <p:nvPr/>
          </p:nvSpPr>
          <p:spPr>
            <a:xfrm>
              <a:off x="8356833" y="3390357"/>
              <a:ext cx="1857074" cy="742829"/>
            </a:xfrm>
            <a:prstGeom prst="chevron">
              <a:avLst/>
            </a:prstGeom>
            <a:solidFill>
              <a:srgbClr val="52005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rrow: Chevron 8">
              <a:extLst>
                <a:ext uri="{FF2B5EF4-FFF2-40B4-BE49-F238E27FC236}">
                  <a16:creationId xmlns:a16="http://schemas.microsoft.com/office/drawing/2014/main" id="{CA7027DE-5C3D-4950-9A56-2E269FA265B7}"/>
                </a:ext>
              </a:extLst>
            </p:cNvPr>
            <p:cNvSpPr txBox="1"/>
            <p:nvPr/>
          </p:nvSpPr>
          <p:spPr>
            <a:xfrm>
              <a:off x="8728248" y="3390357"/>
              <a:ext cx="1114245" cy="74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bg1"/>
                  </a:solidFill>
                  <a:latin typeface="Geomanist Book" panose="02000503000000020004" pitchFamily="50" charset="0"/>
                </a:rPr>
                <a:t>Step 3: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Geomanist Book" panose="02000503000000020004" pitchFamily="50" charset="0"/>
                </a:rPr>
                <a:t>Operations</a:t>
              </a:r>
              <a:endParaRPr lang="en-GB" sz="1600" b="1" kern="1200" dirty="0">
                <a:solidFill>
                  <a:schemeClr val="bg1"/>
                </a:solidFill>
                <a:latin typeface="Geomanist Book" panose="02000503000000020004" pitchFamily="50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D6264BB-2D82-40C4-ADFD-DDBE3C02DDB3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804BF7-7887-4D71-8728-B595C997B4A7}"/>
              </a:ext>
            </a:extLst>
          </p:cNvPr>
          <p:cNvSpPr txBox="1"/>
          <p:nvPr/>
        </p:nvSpPr>
        <p:spPr>
          <a:xfrm>
            <a:off x="353681" y="6165824"/>
            <a:ext cx="11489921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Applications accepted 26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th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April – 31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August 2022 for the scheme to go-live from 1</a:t>
            </a:r>
            <a:r>
              <a:rPr lang="en-US" sz="1600" baseline="30000" dirty="0">
                <a:solidFill>
                  <a:srgbClr val="520051"/>
                </a:solidFill>
                <a:latin typeface="Geomanist Book" panose="02000503000000020004" pitchFamily="50" charset="0"/>
              </a:rPr>
              <a:t>st</a:t>
            </a: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 December 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9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Terms of Reference (TOR)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469271" y="2726029"/>
            <a:ext cx="2152745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 microbusiness has given the broker at least 8 weeks to try and resolve the issue.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2739739" y="2728313"/>
            <a:ext cx="2152745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he microbusiness approaches us within 12 months of a deadlock letter being issued.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5015494" y="2722728"/>
            <a:ext cx="2152745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he dispute isn’t or hasn’t been the subject of court proceedings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7284172" y="2717569"/>
            <a:ext cx="2152745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We haven’t already considered the dispute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76BFE1-D186-4ACA-AD32-4048FF6653D8}"/>
              </a:ext>
            </a:extLst>
          </p:cNvPr>
          <p:cNvSpPr txBox="1"/>
          <p:nvPr/>
        </p:nvSpPr>
        <p:spPr>
          <a:xfrm>
            <a:off x="9559927" y="2700988"/>
            <a:ext cx="2152745" cy="3046988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he microbusiness wasn’t aware of the issue prior to the broker joining the scheme (i.e. prior to the scheme going live 01/12/2022)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pic>
        <p:nvPicPr>
          <p:cNvPr id="2057" name="Graphic 2056" descr="Dance with solid fill">
            <a:extLst>
              <a:ext uri="{FF2B5EF4-FFF2-40B4-BE49-F238E27FC236}">
                <a16:creationId xmlns:a16="http://schemas.microsoft.com/office/drawing/2014/main" id="{BD0953B0-28FD-4403-AE5C-6D1F67D1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3886" y="1440922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23E20A-CD7D-4605-9317-AED809242FBD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0" y="1192883"/>
            <a:ext cx="1155578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There are two documents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familiarise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 yourself with: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1)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(which apply to all our schemes and comply with the EU ADR Directive)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2)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– Energy Broker Scheme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520051"/>
                </a:solidFill>
                <a:latin typeface="Geomanist"/>
              </a:rPr>
              <a:t>We can only accept complaints if: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69271" y="6136141"/>
            <a:ext cx="11243401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We recommend you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familiarise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 yourself with the main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for all rules.</a:t>
            </a:r>
          </a:p>
        </p:txBody>
      </p:sp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40227B26-AA1A-4121-A5DE-B5332F7DD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9099" y="2830664"/>
            <a:ext cx="914400" cy="914400"/>
          </a:xfrm>
          <a:prstGeom prst="rect">
            <a:avLst/>
          </a:prstGeom>
        </p:spPr>
      </p:pic>
      <p:pic>
        <p:nvPicPr>
          <p:cNvPr id="9" name="Graphic 8" descr="Repeat with solid fill">
            <a:extLst>
              <a:ext uri="{FF2B5EF4-FFF2-40B4-BE49-F238E27FC236}">
                <a16:creationId xmlns:a16="http://schemas.microsoft.com/office/drawing/2014/main" id="{C6F4328F-814C-4320-B7B5-D38318F23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3344" y="2829099"/>
            <a:ext cx="914400" cy="914400"/>
          </a:xfrm>
          <a:prstGeom prst="rect">
            <a:avLst/>
          </a:prstGeom>
        </p:spPr>
      </p:pic>
      <p:pic>
        <p:nvPicPr>
          <p:cNvPr id="11" name="Graphic 10" descr="Scales of justice with solid fill">
            <a:extLst>
              <a:ext uri="{FF2B5EF4-FFF2-40B4-BE49-F238E27FC236}">
                <a16:creationId xmlns:a16="http://schemas.microsoft.com/office/drawing/2014/main" id="{B055FA3A-9923-4432-A6E6-584538011E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4666" y="2830664"/>
            <a:ext cx="914400" cy="914400"/>
          </a:xfrm>
          <a:prstGeom prst="rect">
            <a:avLst/>
          </a:prstGeom>
        </p:spPr>
      </p:pic>
      <p:pic>
        <p:nvPicPr>
          <p:cNvPr id="15" name="Graphic 14" descr="Daily calendar with solid fill">
            <a:extLst>
              <a:ext uri="{FF2B5EF4-FFF2-40B4-BE49-F238E27FC236}">
                <a16:creationId xmlns:a16="http://schemas.microsoft.com/office/drawing/2014/main" id="{AD8BB1EE-9F00-44E9-AAF2-F5D48AAC37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63261" y="2826351"/>
            <a:ext cx="914400" cy="914400"/>
          </a:xfrm>
          <a:prstGeom prst="rect">
            <a:avLst/>
          </a:prstGeom>
        </p:spPr>
      </p:pic>
      <p:pic>
        <p:nvPicPr>
          <p:cNvPr id="29" name="Graphic 28" descr="Badge 8 with solid fill">
            <a:extLst>
              <a:ext uri="{FF2B5EF4-FFF2-40B4-BE49-F238E27FC236}">
                <a16:creationId xmlns:a16="http://schemas.microsoft.com/office/drawing/2014/main" id="{75BF83B9-8466-4502-8CBE-2B9162A410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5800" y="2826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Rules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1631321" y="1694893"/>
            <a:ext cx="2638267" cy="3293209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 scheme is only available to brokers and their microbusiness customers regarding interactions around the sale of gas or electricity contracts, or supplier account management services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4459440" y="1700750"/>
            <a:ext cx="2638267" cy="1569660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The definition of a microbusiness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7288651" y="1693303"/>
            <a:ext cx="2638267" cy="2800767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Our maximum award of £10k which is in line with our other schemes and the small claims court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4459440" y="3429000"/>
            <a:ext cx="2638267" cy="1569660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 scheme requirements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3E20A-CD7D-4605-9317-AED809242FBD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0" y="1192883"/>
            <a:ext cx="11555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– Energy Broker Scheme</a:t>
            </a:r>
            <a:r>
              <a:rPr lang="en-US" b="1" dirty="0">
                <a:solidFill>
                  <a:srgbClr val="520051"/>
                </a:solidFill>
                <a:latin typeface="Geomanist"/>
              </a:rPr>
              <a:t> focuses on the rules of the scheme which include: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69271" y="5829736"/>
            <a:ext cx="11243401" cy="58477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The full rules around complaint acceptance for this scheme can be found within the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Reference – Energy Broker Scheme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document.</a:t>
            </a:r>
          </a:p>
        </p:txBody>
      </p:sp>
      <p:pic>
        <p:nvPicPr>
          <p:cNvPr id="4" name="Graphic 3" descr="Diploma with solid fill">
            <a:extLst>
              <a:ext uri="{FF2B5EF4-FFF2-40B4-BE49-F238E27FC236}">
                <a16:creationId xmlns:a16="http://schemas.microsoft.com/office/drawing/2014/main" id="{C25682DE-6A7A-403F-BE2D-AFB36419A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0584" y="1776746"/>
            <a:ext cx="914400" cy="914400"/>
          </a:xfrm>
          <a:prstGeom prst="rect">
            <a:avLst/>
          </a:prstGeom>
        </p:spPr>
      </p:pic>
      <p:pic>
        <p:nvPicPr>
          <p:cNvPr id="7" name="Graphic 6" descr="Exit with solid fill">
            <a:extLst>
              <a:ext uri="{FF2B5EF4-FFF2-40B4-BE49-F238E27FC236}">
                <a16:creationId xmlns:a16="http://schemas.microsoft.com/office/drawing/2014/main" id="{09A940F8-E355-4E67-895A-A0712C12B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5401" y="3531741"/>
            <a:ext cx="790371" cy="790371"/>
          </a:xfrm>
          <a:prstGeom prst="rect">
            <a:avLst/>
          </a:prstGeom>
        </p:spPr>
      </p:pic>
      <p:pic>
        <p:nvPicPr>
          <p:cNvPr id="13" name="Graphic 12" descr="Management with solid fill">
            <a:extLst>
              <a:ext uri="{FF2B5EF4-FFF2-40B4-BE49-F238E27FC236}">
                <a16:creationId xmlns:a16="http://schemas.microsoft.com/office/drawing/2014/main" id="{2BAD163B-6285-49AF-9F2E-A9569A6086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1373" y="1776746"/>
            <a:ext cx="914400" cy="914400"/>
          </a:xfrm>
          <a:prstGeom prst="rect">
            <a:avLst/>
          </a:prstGeom>
        </p:spPr>
      </p:pic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8B89D84D-1624-43B6-A03D-E0F34ED7F2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5592" y="17767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Complaint handling procedure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91282-9F63-4AB8-8A67-382BA506F946}"/>
              </a:ext>
            </a:extLst>
          </p:cNvPr>
          <p:cNvSpPr txBox="1"/>
          <p:nvPr/>
        </p:nvSpPr>
        <p:spPr>
          <a:xfrm>
            <a:off x="431171" y="1828243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Be made available to all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31B67-8443-4E98-8EB3-5276BECB18DB}"/>
              </a:ext>
            </a:extLst>
          </p:cNvPr>
          <p:cNvSpPr txBox="1"/>
          <p:nvPr/>
        </p:nvSpPr>
        <p:spPr>
          <a:xfrm>
            <a:off x="3307274" y="1843625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Provides the necessary contact details for clients needing to make a complaint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6057-B702-4020-A21D-05340B335394}"/>
              </a:ext>
            </a:extLst>
          </p:cNvPr>
          <p:cNvSpPr txBox="1"/>
          <p:nvPr/>
        </p:nvSpPr>
        <p:spPr>
          <a:xfrm>
            <a:off x="6193434" y="1847532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Sets out how the complaint will be handled, including the stages of the process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786FE-A11A-4CB6-B27B-2058A38F47BA}"/>
              </a:ext>
            </a:extLst>
          </p:cNvPr>
          <p:cNvSpPr txBox="1"/>
          <p:nvPr/>
        </p:nvSpPr>
        <p:spPr>
          <a:xfrm>
            <a:off x="9070802" y="1834100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akes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 it clear that complaints are welcomed, and they will be treated with courtesy and respect</a:t>
            </a: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3E20A-CD7D-4605-9317-AED809242FBD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0" y="1192883"/>
            <a:ext cx="11555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As part of onboarding process, we require all members to have a complaint handling procedure which must: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31171" y="6152939"/>
            <a:ext cx="11303629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Recommendations for best practice can be found in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Complaint Handling Procedure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document.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D86CEA-BC19-4768-B6B1-5A1683BE25CF}"/>
              </a:ext>
            </a:extLst>
          </p:cNvPr>
          <p:cNvSpPr txBox="1"/>
          <p:nvPr/>
        </p:nvSpPr>
        <p:spPr>
          <a:xfrm>
            <a:off x="441228" y="4020607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Outlines timescales so the microbusiness knows when to expect a response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D041B-A9DE-433B-8FBD-FD08BA93E0B7}"/>
              </a:ext>
            </a:extLst>
          </p:cNvPr>
          <p:cNvSpPr txBox="1"/>
          <p:nvPr/>
        </p:nvSpPr>
        <p:spPr>
          <a:xfrm>
            <a:off x="3317331" y="4026464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Keeps a record of the complaint, including relevant details such as the date a dispute was received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1DC12A-D486-4844-8FFD-0482990FAB76}"/>
              </a:ext>
            </a:extLst>
          </p:cNvPr>
          <p:cNvSpPr txBox="1"/>
          <p:nvPr/>
        </p:nvSpPr>
        <p:spPr>
          <a:xfrm>
            <a:off x="6203491" y="4030371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Explains the microbusiness’ right to refer their dispute to the ADR scheme if it remains unresolved – either at deadlock or after eight weeks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48BD2F-3C87-4E9B-BF56-B6F72F0B4442}"/>
              </a:ext>
            </a:extLst>
          </p:cNvPr>
          <p:cNvSpPr txBox="1"/>
          <p:nvPr/>
        </p:nvSpPr>
        <p:spPr>
          <a:xfrm>
            <a:off x="9080859" y="4026464"/>
            <a:ext cx="2638267" cy="2031325"/>
          </a:xfrm>
          <a:prstGeom prst="rect">
            <a:avLst/>
          </a:prstGeom>
          <a:solidFill>
            <a:srgbClr val="69E1B3"/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srgbClr val="520051"/>
              </a:solidFill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520051"/>
                </a:solidFill>
                <a:latin typeface="Geomanist Book" panose="02000503000000020004" pitchFamily="50" charset="0"/>
              </a:rPr>
              <a:t>Make it clear that the ADR scheme is free to the customer and they won’t be charged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20051"/>
              </a:solidFill>
              <a:effectLst/>
              <a:uLnTx/>
              <a:uFillTx/>
              <a:latin typeface="Geomanist Book" panose="02000503000000020004" pitchFamily="50" charset="0"/>
            </a:endParaRPr>
          </a:p>
        </p:txBody>
      </p:sp>
      <p:pic>
        <p:nvPicPr>
          <p:cNvPr id="5" name="Graphic 4" descr="Share with solid fill">
            <a:extLst>
              <a:ext uri="{FF2B5EF4-FFF2-40B4-BE49-F238E27FC236}">
                <a16:creationId xmlns:a16="http://schemas.microsoft.com/office/drawing/2014/main" id="{0CBAAED5-8C38-4A60-A1D5-2561EFD3D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6925" y="1840191"/>
            <a:ext cx="914400" cy="914400"/>
          </a:xfrm>
          <a:prstGeom prst="rect">
            <a:avLst/>
          </a:prstGeom>
        </p:spPr>
      </p:pic>
      <p:pic>
        <p:nvPicPr>
          <p:cNvPr id="8" name="Graphic 7" descr="Address Book with solid fill">
            <a:extLst>
              <a:ext uri="{FF2B5EF4-FFF2-40B4-BE49-F238E27FC236}">
                <a16:creationId xmlns:a16="http://schemas.microsoft.com/office/drawing/2014/main" id="{1FDE94CF-49B3-4222-9A73-2C35FA2CD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9753" y="1823293"/>
            <a:ext cx="914400" cy="914400"/>
          </a:xfrm>
          <a:prstGeom prst="rect">
            <a:avLst/>
          </a:prstGeom>
        </p:spPr>
      </p:pic>
      <p:pic>
        <p:nvPicPr>
          <p:cNvPr id="10" name="Graphic 9" descr="Daily calendar with solid fill">
            <a:extLst>
              <a:ext uri="{FF2B5EF4-FFF2-40B4-BE49-F238E27FC236}">
                <a16:creationId xmlns:a16="http://schemas.microsoft.com/office/drawing/2014/main" id="{6DDC4D6E-580B-4B51-9279-475A943B2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3104" y="4048455"/>
            <a:ext cx="914400" cy="914400"/>
          </a:xfrm>
          <a:prstGeom prst="rect">
            <a:avLst/>
          </a:prstGeom>
        </p:spPr>
      </p:pic>
      <p:pic>
        <p:nvPicPr>
          <p:cNvPr id="12" name="Graphic 11" descr="Handshake with solid fill">
            <a:extLst>
              <a:ext uri="{FF2B5EF4-FFF2-40B4-BE49-F238E27FC236}">
                <a16:creationId xmlns:a16="http://schemas.microsoft.com/office/drawing/2014/main" id="{6921531B-0027-4212-83AA-25979485A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2792" y="1895935"/>
            <a:ext cx="914400" cy="914400"/>
          </a:xfrm>
          <a:prstGeom prst="rect">
            <a:avLst/>
          </a:prstGeom>
        </p:spPr>
      </p:pic>
      <p:pic>
        <p:nvPicPr>
          <p:cNvPr id="16" name="Graphic 15" descr="Gantt Chart with solid fill">
            <a:extLst>
              <a:ext uri="{FF2B5EF4-FFF2-40B4-BE49-F238E27FC236}">
                <a16:creationId xmlns:a16="http://schemas.microsoft.com/office/drawing/2014/main" id="{147560C7-CB57-4D58-AA00-19736A7EF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5367" y="1891567"/>
            <a:ext cx="914400" cy="914400"/>
          </a:xfrm>
          <a:prstGeom prst="rect">
            <a:avLst/>
          </a:prstGeom>
        </p:spPr>
      </p:pic>
      <p:pic>
        <p:nvPicPr>
          <p:cNvPr id="32" name="Graphic 31" descr="Badge 8 with solid fill">
            <a:extLst>
              <a:ext uri="{FF2B5EF4-FFF2-40B4-BE49-F238E27FC236}">
                <a16:creationId xmlns:a16="http://schemas.microsoft.com/office/drawing/2014/main" id="{79977934-BA99-4058-995F-4EBCECD58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55367" y="4051250"/>
            <a:ext cx="914400" cy="914400"/>
          </a:xfrm>
          <a:prstGeom prst="rect">
            <a:avLst/>
          </a:prstGeom>
        </p:spPr>
      </p:pic>
      <p:pic>
        <p:nvPicPr>
          <p:cNvPr id="23" name="Graphic 22" descr="Pound with solid fill">
            <a:extLst>
              <a:ext uri="{FF2B5EF4-FFF2-40B4-BE49-F238E27FC236}">
                <a16:creationId xmlns:a16="http://schemas.microsoft.com/office/drawing/2014/main" id="{CBE7CB49-A2A5-4377-BAF5-3871BD4C3A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44125" y="4189304"/>
            <a:ext cx="553170" cy="553170"/>
          </a:xfrm>
          <a:prstGeom prst="rect">
            <a:avLst/>
          </a:prstGeom>
        </p:spPr>
      </p:pic>
      <p:pic>
        <p:nvPicPr>
          <p:cNvPr id="2052" name="Graphic 2051" descr="Paper with solid fill">
            <a:extLst>
              <a:ext uri="{FF2B5EF4-FFF2-40B4-BE49-F238E27FC236}">
                <a16:creationId xmlns:a16="http://schemas.microsoft.com/office/drawing/2014/main" id="{3B1F496D-0B5C-498E-8473-645E827F62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810" y="4040387"/>
            <a:ext cx="914400" cy="914400"/>
          </a:xfrm>
          <a:prstGeom prst="rect">
            <a:avLst/>
          </a:prstGeom>
        </p:spPr>
      </p:pic>
      <p:pic>
        <p:nvPicPr>
          <p:cNvPr id="41" name="Graphic 40" descr="No sign outline">
            <a:extLst>
              <a:ext uri="{FF2B5EF4-FFF2-40B4-BE49-F238E27FC236}">
                <a16:creationId xmlns:a16="http://schemas.microsoft.com/office/drawing/2014/main" id="{61D56186-D71F-446D-A6A6-F6CA027BEE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93867" y="4026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ignpost with solid fill">
            <a:extLst>
              <a:ext uri="{FF2B5EF4-FFF2-40B4-BE49-F238E27FC236}">
                <a16:creationId xmlns:a16="http://schemas.microsoft.com/office/drawing/2014/main" id="{CD5A0337-AC7C-447F-87FC-E74492DD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6707" y="1159427"/>
            <a:ext cx="8814288" cy="5869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D9371-CF3A-4982-97B3-E519212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19"/>
            <a:ext cx="12191999" cy="1407472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Signposting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6F545-072B-43E7-97DD-4920B50E5B71}"/>
              </a:ext>
            </a:extLst>
          </p:cNvPr>
          <p:cNvSpPr/>
          <p:nvPr/>
        </p:nvSpPr>
        <p:spPr>
          <a:xfrm>
            <a:off x="-1" y="5239936"/>
            <a:ext cx="12192001" cy="1618063"/>
          </a:xfrm>
          <a:prstGeom prst="rect">
            <a:avLst/>
          </a:prstGeom>
          <a:solidFill>
            <a:srgbClr val="440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3E20A-CD7D-4605-9317-AED809242FBD}"/>
              </a:ext>
            </a:extLst>
          </p:cNvPr>
          <p:cNvSpPr txBox="1"/>
          <p:nvPr/>
        </p:nvSpPr>
        <p:spPr>
          <a:xfrm>
            <a:off x="-3" y="-11900"/>
            <a:ext cx="2680125" cy="369332"/>
          </a:xfrm>
          <a:prstGeom prst="rect">
            <a:avLst/>
          </a:prstGeom>
          <a:solidFill>
            <a:srgbClr val="00A88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Scheme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EB768-119F-4B7A-814E-CA3DB96A6796}"/>
              </a:ext>
            </a:extLst>
          </p:cNvPr>
          <p:cNvSpPr txBox="1"/>
          <p:nvPr/>
        </p:nvSpPr>
        <p:spPr>
          <a:xfrm>
            <a:off x="316181" y="1192883"/>
            <a:ext cx="434336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If a broker is unable to resolve a dispute, they should make the microbusiness aware of their right to have their dispute considered by Ombudsman Services as the designated ADR provider.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 Book" panose="02000503000000020004" pitchFamily="50" charset="0"/>
              </a:rPr>
              <a:t>They should be signposted if either the dispute has: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52419C-8B37-4D30-8D8E-70BF905CA0C5}"/>
              </a:ext>
            </a:extLst>
          </p:cNvPr>
          <p:cNvSpPr txBox="1"/>
          <p:nvPr/>
        </p:nvSpPr>
        <p:spPr>
          <a:xfrm>
            <a:off x="469271" y="5793241"/>
            <a:ext cx="11243401" cy="58477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A88F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Signposting at 8 weeks or from a “deadlock” letter being issued gives brokers reasonable opportunity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0051"/>
                </a:solidFill>
                <a:effectLst/>
                <a:uLnTx/>
                <a:uFillTx/>
                <a:latin typeface="Geomanist"/>
                <a:ea typeface="+mn-ea"/>
                <a:cs typeface="+mn-cs"/>
              </a:rPr>
              <a:t>to resolve complaints whilst ensuring microbusinesses don’t have to wait indefinitely for an outcome.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BF32D-9ABB-41D5-956E-9AC662E1E320}"/>
              </a:ext>
            </a:extLst>
          </p:cNvPr>
          <p:cNvSpPr txBox="1"/>
          <p:nvPr/>
        </p:nvSpPr>
        <p:spPr>
          <a:xfrm>
            <a:off x="5625639" y="2706556"/>
            <a:ext cx="301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been unresolved for more </a:t>
            </a:r>
          </a:p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than 8 weeks, or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6CC16-1C79-45FE-9F2A-62D66A7F71E9}"/>
              </a:ext>
            </a:extLst>
          </p:cNvPr>
          <p:cNvSpPr txBox="1"/>
          <p:nvPr/>
        </p:nvSpPr>
        <p:spPr>
          <a:xfrm>
            <a:off x="8645457" y="3922064"/>
            <a:ext cx="291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reached </a:t>
            </a:r>
            <a:r>
              <a:rPr lang="en-US" sz="1600" b="1" dirty="0">
                <a:solidFill>
                  <a:srgbClr val="520051"/>
                </a:solidFill>
                <a:latin typeface="Geomanist Book" panose="02000503000000020004" pitchFamily="50" charset="0"/>
              </a:rPr>
              <a:t>“deadlock” </a:t>
            </a:r>
          </a:p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position where the </a:t>
            </a:r>
          </a:p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parties involved aren’t </a:t>
            </a:r>
          </a:p>
          <a:p>
            <a:r>
              <a:rPr lang="en-US" sz="1600" dirty="0">
                <a:solidFill>
                  <a:srgbClr val="520051"/>
                </a:solidFill>
                <a:latin typeface="Geomanist Book" panose="02000503000000020004" pitchFamily="50" charset="0"/>
              </a:rPr>
              <a:t>able to agree a resolution</a:t>
            </a:r>
            <a:endParaRPr lang="en-GB" sz="1600" dirty="0">
              <a:solidFill>
                <a:srgbClr val="520051"/>
              </a:solidFill>
              <a:latin typeface="Geomanist Boo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9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MBUDSMAN">
      <a:dk1>
        <a:srgbClr val="000000"/>
      </a:dk1>
      <a:lt1>
        <a:srgbClr val="FFFFFF"/>
      </a:lt1>
      <a:dk2>
        <a:srgbClr val="3C043D"/>
      </a:dk2>
      <a:lt2>
        <a:srgbClr val="5BD4A3"/>
      </a:lt2>
      <a:accent1>
        <a:srgbClr val="009E84"/>
      </a:accent1>
      <a:accent2>
        <a:srgbClr val="E85331"/>
      </a:accent2>
      <a:accent3>
        <a:srgbClr val="FF8A3D"/>
      </a:accent3>
      <a:accent4>
        <a:srgbClr val="FFBD02"/>
      </a:accent4>
      <a:accent5>
        <a:srgbClr val="F7D65B"/>
      </a:accent5>
      <a:accent6>
        <a:srgbClr val="7A6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8B72E3-9764-4158-85B1-6B2CC735041F}" vid="{9CA71AAF-60A1-4BE3-BF71-E0E17268D5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D6071421254408C272A3DB8C5FB55" ma:contentTypeVersion="9" ma:contentTypeDescription="Create a new document." ma:contentTypeScope="" ma:versionID="e0b506578919da86cbadd4c6a812dd8b">
  <xsd:schema xmlns:xsd="http://www.w3.org/2001/XMLSchema" xmlns:xs="http://www.w3.org/2001/XMLSchema" xmlns:p="http://schemas.microsoft.com/office/2006/metadata/properties" xmlns:ns3="086f6d3a-55ef-4835-adc3-cb69d7b95f7d" targetNamespace="http://schemas.microsoft.com/office/2006/metadata/properties" ma:root="true" ma:fieldsID="26219d9ca03c53c7826e331e2de20b85" ns3:_="">
    <xsd:import namespace="086f6d3a-55ef-4835-adc3-cb69d7b95f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f6d3a-55ef-4835-adc3-cb69d7b95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F27EF-728C-4DDE-B432-EC060679E0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20581-2710-4C18-83DE-0CC792DF5E3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86f6d3a-55ef-4835-adc3-cb69d7b95f7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7D04CC2-97F9-456C-ACB1-C0B269387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f6d3a-55ef-4835-adc3-cb69d7b95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1744</Words>
  <Application>Microsoft Office PowerPoint</Application>
  <PresentationFormat>Widescreen</PresentationFormat>
  <Paragraphs>447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Geomanist</vt:lpstr>
      <vt:lpstr>Geomanist Book</vt:lpstr>
      <vt:lpstr>Wingdings</vt:lpstr>
      <vt:lpstr>Office Theme</vt:lpstr>
      <vt:lpstr>Energy Broker  Alternative Dispute Resolution (ADR)  Scheme</vt:lpstr>
      <vt:lpstr>Agenda</vt:lpstr>
      <vt:lpstr>Principles around the Energy Broker ADR scheme</vt:lpstr>
      <vt:lpstr>PowerPoint Presentation</vt:lpstr>
      <vt:lpstr>Onboarding process</vt:lpstr>
      <vt:lpstr>Terms of Reference (TOR)</vt:lpstr>
      <vt:lpstr>Rules</vt:lpstr>
      <vt:lpstr>Complaint handling procedure</vt:lpstr>
      <vt:lpstr>Signposting</vt:lpstr>
      <vt:lpstr>Writing 8 week and “deadlock” letters</vt:lpstr>
      <vt:lpstr>Requirements</vt:lpstr>
      <vt:lpstr>Scheme Register</vt:lpstr>
      <vt:lpstr>Fees</vt:lpstr>
      <vt:lpstr>Onboarding process</vt:lpstr>
      <vt:lpstr>What to do</vt:lpstr>
      <vt:lpstr>PowerPoint Presentation</vt:lpstr>
      <vt:lpstr>Any questions?</vt:lpstr>
      <vt:lpstr>Thanks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PITOR, FCR, and the 8-week problem</dc:title>
  <dc:creator>John Gallagher</dc:creator>
  <cp:lastModifiedBy>Stevie-Jay Taylor</cp:lastModifiedBy>
  <cp:revision>241</cp:revision>
  <cp:lastPrinted>2020-01-27T13:21:16Z</cp:lastPrinted>
  <dcterms:created xsi:type="dcterms:W3CDTF">2018-12-06T11:31:41Z</dcterms:created>
  <dcterms:modified xsi:type="dcterms:W3CDTF">2022-06-29T10:53:39Z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0x010100E1ED6071421254408C272A3DB8C5FB55</vt:lpwstr>
  </property>
</Properties>
</file>